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42"/>
  </p:notesMasterIdLst>
  <p:handoutMasterIdLst>
    <p:handoutMasterId r:id="rId43"/>
  </p:handoutMasterIdLst>
  <p:sldIdLst>
    <p:sldId id="368" r:id="rId2"/>
    <p:sldId id="256" r:id="rId3"/>
    <p:sldId id="290" r:id="rId4"/>
    <p:sldId id="291" r:id="rId5"/>
    <p:sldId id="294" r:id="rId6"/>
    <p:sldId id="292" r:id="rId7"/>
    <p:sldId id="296" r:id="rId8"/>
    <p:sldId id="297" r:id="rId9"/>
    <p:sldId id="286" r:id="rId10"/>
    <p:sldId id="266" r:id="rId11"/>
    <p:sldId id="277" r:id="rId12"/>
    <p:sldId id="279" r:id="rId13"/>
    <p:sldId id="280" r:id="rId14"/>
    <p:sldId id="281" r:id="rId15"/>
    <p:sldId id="282" r:id="rId16"/>
    <p:sldId id="283" r:id="rId17"/>
    <p:sldId id="284" r:id="rId18"/>
    <p:sldId id="303" r:id="rId19"/>
    <p:sldId id="356" r:id="rId20"/>
    <p:sldId id="304" r:id="rId21"/>
    <p:sldId id="305" r:id="rId22"/>
    <p:sldId id="306" r:id="rId23"/>
    <p:sldId id="307" r:id="rId24"/>
    <p:sldId id="311" r:id="rId25"/>
    <p:sldId id="299" r:id="rId26"/>
    <p:sldId id="300" r:id="rId27"/>
    <p:sldId id="301" r:id="rId28"/>
    <p:sldId id="302" r:id="rId29"/>
    <p:sldId id="308" r:id="rId30"/>
    <p:sldId id="309" r:id="rId31"/>
    <p:sldId id="310" r:id="rId32"/>
    <p:sldId id="363" r:id="rId33"/>
    <p:sldId id="285" r:id="rId34"/>
    <p:sldId id="287" r:id="rId35"/>
    <p:sldId id="288" r:id="rId36"/>
    <p:sldId id="289" r:id="rId37"/>
    <p:sldId id="366" r:id="rId38"/>
    <p:sldId id="364" r:id="rId39"/>
    <p:sldId id="365" r:id="rId40"/>
    <p:sldId id="367" r:id="rId41"/>
  </p:sldIdLst>
  <p:sldSz cx="9144000" cy="6858000" type="screen4x3"/>
  <p:notesSz cx="6794500" cy="9931400"/>
  <p:defaultTextStyle>
    <a:defPPr>
      <a:defRPr lang="en-GB"/>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4674" autoAdjust="0"/>
  </p:normalViewPr>
  <p:slideViewPr>
    <p:cSldViewPr>
      <p:cViewPr varScale="1">
        <p:scale>
          <a:sx n="124" d="100"/>
          <a:sy n="124" d="100"/>
        </p:scale>
        <p:origin x="181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ltLang="en-US"/>
          </a:p>
        </p:txBody>
      </p:sp>
      <p:sp>
        <p:nvSpPr>
          <p:cNvPr id="141315" name="Rectangle 3"/>
          <p:cNvSpPr>
            <a:spLocks noGrp="1" noChangeArrowheads="1"/>
          </p:cNvSpPr>
          <p:nvPr>
            <p:ph type="dt" sz="quarter" idx="1"/>
          </p:nvPr>
        </p:nvSpPr>
        <p:spPr bwMode="auto">
          <a:xfrm>
            <a:off x="384810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ltLang="en-US"/>
          </a:p>
        </p:txBody>
      </p:sp>
      <p:sp>
        <p:nvSpPr>
          <p:cNvPr id="141316" name="Rectangle 4"/>
          <p:cNvSpPr>
            <a:spLocks noGrp="1" noChangeArrowheads="1"/>
          </p:cNvSpPr>
          <p:nvPr>
            <p:ph type="ftr" sz="quarter" idx="2"/>
          </p:nvPr>
        </p:nvSpPr>
        <p:spPr bwMode="auto">
          <a:xfrm>
            <a:off x="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ltLang="en-US"/>
          </a:p>
        </p:txBody>
      </p:sp>
      <p:sp>
        <p:nvSpPr>
          <p:cNvPr id="141317" name="Rectangle 5"/>
          <p:cNvSpPr>
            <a:spLocks noGrp="1" noChangeArrowheads="1"/>
          </p:cNvSpPr>
          <p:nvPr>
            <p:ph type="sldNum" sz="quarter" idx="3"/>
          </p:nvPr>
        </p:nvSpPr>
        <p:spPr bwMode="auto">
          <a:xfrm>
            <a:off x="384810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0DCEB441-429E-4200-ABCB-70C9884869F5}" type="slidenum">
              <a:rPr lang="en-GB" altLang="en-US"/>
              <a:pPr>
                <a:defRPr/>
              </a:pPr>
              <a:t>‹#›</a:t>
            </a:fld>
            <a:endParaRPr lang="en-GB" altLang="en-US"/>
          </a:p>
        </p:txBody>
      </p:sp>
    </p:spTree>
    <p:extLst>
      <p:ext uri="{BB962C8B-B14F-4D97-AF65-F5344CB8AC3E}">
        <p14:creationId xmlns:p14="http://schemas.microsoft.com/office/powerpoint/2010/main" val="766544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8148CC8A-E1DF-2245-88C3-A4F04CC6F41B}" type="datetimeFigureOut">
              <a:rPr lang="en-US" smtClean="0"/>
              <a:t>10/3/19</a:t>
            </a:fld>
            <a:endParaRPr lang="en-US"/>
          </a:p>
        </p:txBody>
      </p:sp>
      <p:sp>
        <p:nvSpPr>
          <p:cNvPr id="4" name="Slide Image Placeholder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B1506E6D-77B4-E742-A54A-5D739DB06C2C}" type="slidenum">
              <a:rPr lang="en-US" smtClean="0"/>
              <a:t>‹#›</a:t>
            </a:fld>
            <a:endParaRPr lang="en-US"/>
          </a:p>
        </p:txBody>
      </p:sp>
    </p:spTree>
    <p:extLst>
      <p:ext uri="{BB962C8B-B14F-4D97-AF65-F5344CB8AC3E}">
        <p14:creationId xmlns:p14="http://schemas.microsoft.com/office/powerpoint/2010/main" val="200420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51515A2F-81E1-B745-8272-3EF0EF9086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hangingPunct="0"/>
            <a:fld id="{8DB3AD92-54D6-DD40-86BA-BF5C6ED108A5}" type="slidenum">
              <a:rPr lang="en-GB" altLang="en-US" sz="1200">
                <a:solidFill>
                  <a:srgbClr val="000000"/>
                </a:solidFill>
              </a:rPr>
              <a:pPr eaLnBrk="0" hangingPunct="0"/>
              <a:t>19</a:t>
            </a:fld>
            <a:endParaRPr lang="en-GB" altLang="en-US" sz="1200">
              <a:solidFill>
                <a:srgbClr val="000000"/>
              </a:solidFill>
            </a:endParaRPr>
          </a:p>
        </p:txBody>
      </p:sp>
      <p:sp>
        <p:nvSpPr>
          <p:cNvPr id="64514" name="Rectangle 2">
            <a:extLst>
              <a:ext uri="{FF2B5EF4-FFF2-40B4-BE49-F238E27FC236}">
                <a16:creationId xmlns:a16="http://schemas.microsoft.com/office/drawing/2014/main" id="{5CEED7A3-890A-BE4C-AF4E-2162E8CE0C93}"/>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EF467878-7996-9F4F-9167-7BD30F825B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ea typeface="ＭＳ Ｐゴシック" panose="020B0600070205080204" pitchFamily="34" charset="-128"/>
              </a:rPr>
              <a:t>More than 200 authors on each of the human genome sequence papers published in Nature and Science in 2001</a:t>
            </a:r>
          </a:p>
        </p:txBody>
      </p:sp>
    </p:spTree>
    <p:extLst>
      <p:ext uri="{BB962C8B-B14F-4D97-AF65-F5344CB8AC3E}">
        <p14:creationId xmlns:p14="http://schemas.microsoft.com/office/powerpoint/2010/main" val="879147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2882" name="Rectangle 2"/>
          <p:cNvSpPr>
            <a:spLocks noGrp="1" noChangeArrowheads="1"/>
          </p:cNvSpPr>
          <p:nvPr>
            <p:ph type="ctrTitle" sz="quarter"/>
          </p:nvPr>
        </p:nvSpPr>
        <p:spPr>
          <a:xfrm>
            <a:off x="685800" y="1676400"/>
            <a:ext cx="7772400" cy="1828800"/>
          </a:xfrm>
        </p:spPr>
        <p:txBody>
          <a:bodyPr/>
          <a:lstStyle>
            <a:lvl1pPr>
              <a:defRPr/>
            </a:lvl1pPr>
          </a:lstStyle>
          <a:p>
            <a:pPr lvl="0"/>
            <a:r>
              <a:rPr lang="en-GB" altLang="en-US" noProof="0"/>
              <a:t>Click to edit Master title style</a:t>
            </a:r>
          </a:p>
        </p:txBody>
      </p:sp>
      <p:sp>
        <p:nvSpPr>
          <p:cNvPr id="12288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GB" alt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D9173490-3839-403C-9C59-867C7B9B35D9}" type="slidenum">
              <a:rPr lang="en-GB" altLang="en-US"/>
              <a:pPr>
                <a:defRPr/>
              </a:pPr>
              <a:t>‹#›</a:t>
            </a:fld>
            <a:endParaRPr lang="en-GB" altLang="en-US"/>
          </a:p>
        </p:txBody>
      </p:sp>
    </p:spTree>
    <p:extLst>
      <p:ext uri="{BB962C8B-B14F-4D97-AF65-F5344CB8AC3E}">
        <p14:creationId xmlns:p14="http://schemas.microsoft.com/office/powerpoint/2010/main" val="1312269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93F4819A-282E-4EFB-902B-DE73F6BC834B}" type="slidenum">
              <a:rPr lang="en-GB" altLang="en-US"/>
              <a:pPr>
                <a:defRPr/>
              </a:pPr>
              <a:t>‹#›</a:t>
            </a:fld>
            <a:endParaRPr lang="en-GB" altLang="en-US"/>
          </a:p>
        </p:txBody>
      </p:sp>
    </p:spTree>
    <p:extLst>
      <p:ext uri="{BB962C8B-B14F-4D97-AF65-F5344CB8AC3E}">
        <p14:creationId xmlns:p14="http://schemas.microsoft.com/office/powerpoint/2010/main" val="1907163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985963CF-2E40-4A78-A564-CE38017916AA}" type="slidenum">
              <a:rPr lang="en-GB" altLang="en-US"/>
              <a:pPr>
                <a:defRPr/>
              </a:pPr>
              <a:t>‹#›</a:t>
            </a:fld>
            <a:endParaRPr lang="en-GB" altLang="en-US"/>
          </a:p>
        </p:txBody>
      </p:sp>
    </p:spTree>
    <p:extLst>
      <p:ext uri="{BB962C8B-B14F-4D97-AF65-F5344CB8AC3E}">
        <p14:creationId xmlns:p14="http://schemas.microsoft.com/office/powerpoint/2010/main" val="1947606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7B7B537C-4FDF-40CA-B5BE-90BFA4996189}" type="slidenum">
              <a:rPr lang="en-GB" altLang="en-US"/>
              <a:pPr>
                <a:defRPr/>
              </a:pPr>
              <a:t>‹#›</a:t>
            </a:fld>
            <a:endParaRPr lang="en-GB" altLang="en-US"/>
          </a:p>
        </p:txBody>
      </p:sp>
    </p:spTree>
    <p:extLst>
      <p:ext uri="{BB962C8B-B14F-4D97-AF65-F5344CB8AC3E}">
        <p14:creationId xmlns:p14="http://schemas.microsoft.com/office/powerpoint/2010/main" val="918948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40ACAA43-869E-4043-BC3A-DC1D81662DB0}" type="slidenum">
              <a:rPr lang="en-GB" altLang="en-US"/>
              <a:pPr>
                <a:defRPr/>
              </a:pPr>
              <a:t>‹#›</a:t>
            </a:fld>
            <a:endParaRPr lang="en-GB" altLang="en-US"/>
          </a:p>
        </p:txBody>
      </p:sp>
    </p:spTree>
    <p:extLst>
      <p:ext uri="{BB962C8B-B14F-4D97-AF65-F5344CB8AC3E}">
        <p14:creationId xmlns:p14="http://schemas.microsoft.com/office/powerpoint/2010/main" val="773695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326FDE7F-8464-4668-9E4C-2918D21ECD87}" type="slidenum">
              <a:rPr lang="en-GB" altLang="en-US"/>
              <a:pPr>
                <a:defRPr/>
              </a:pPr>
              <a:t>‹#›</a:t>
            </a:fld>
            <a:endParaRPr lang="en-GB" altLang="en-US"/>
          </a:p>
        </p:txBody>
      </p:sp>
    </p:spTree>
    <p:extLst>
      <p:ext uri="{BB962C8B-B14F-4D97-AF65-F5344CB8AC3E}">
        <p14:creationId xmlns:p14="http://schemas.microsoft.com/office/powerpoint/2010/main" val="3796988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2D036172-8528-4EAA-9B59-CFD2D99EB688}" type="slidenum">
              <a:rPr lang="en-GB" altLang="en-US"/>
              <a:pPr>
                <a:defRPr/>
              </a:pPr>
              <a:t>‹#›</a:t>
            </a:fld>
            <a:endParaRPr lang="en-GB" altLang="en-US"/>
          </a:p>
        </p:txBody>
      </p:sp>
    </p:spTree>
    <p:extLst>
      <p:ext uri="{BB962C8B-B14F-4D97-AF65-F5344CB8AC3E}">
        <p14:creationId xmlns:p14="http://schemas.microsoft.com/office/powerpoint/2010/main" val="3272181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C64E2EB7-DC59-454D-BE5D-C55D5C3FD636}" type="slidenum">
              <a:rPr lang="en-GB" altLang="en-US"/>
              <a:pPr>
                <a:defRPr/>
              </a:pPr>
              <a:t>‹#›</a:t>
            </a:fld>
            <a:endParaRPr lang="en-GB" altLang="en-US"/>
          </a:p>
        </p:txBody>
      </p:sp>
    </p:spTree>
    <p:extLst>
      <p:ext uri="{BB962C8B-B14F-4D97-AF65-F5344CB8AC3E}">
        <p14:creationId xmlns:p14="http://schemas.microsoft.com/office/powerpoint/2010/main" val="3748321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03637CFB-ED74-49D8-8B77-55D3B3DF03F9}" type="slidenum">
              <a:rPr lang="en-GB" altLang="en-US"/>
              <a:pPr>
                <a:defRPr/>
              </a:pPr>
              <a:t>‹#›</a:t>
            </a:fld>
            <a:endParaRPr lang="en-GB" altLang="en-US"/>
          </a:p>
        </p:txBody>
      </p:sp>
    </p:spTree>
    <p:extLst>
      <p:ext uri="{BB962C8B-B14F-4D97-AF65-F5344CB8AC3E}">
        <p14:creationId xmlns:p14="http://schemas.microsoft.com/office/powerpoint/2010/main" val="222391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5AACC7E7-0788-4FB7-8ED2-108CF2BF2D2D}" type="slidenum">
              <a:rPr lang="en-GB" altLang="en-US"/>
              <a:pPr>
                <a:defRPr/>
              </a:pPr>
              <a:t>‹#›</a:t>
            </a:fld>
            <a:endParaRPr lang="en-GB" altLang="en-US"/>
          </a:p>
        </p:txBody>
      </p:sp>
    </p:spTree>
    <p:extLst>
      <p:ext uri="{BB962C8B-B14F-4D97-AF65-F5344CB8AC3E}">
        <p14:creationId xmlns:p14="http://schemas.microsoft.com/office/powerpoint/2010/main" val="2020192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34358C32-7F4C-4E8E-9391-A9D1D2852790}" type="slidenum">
              <a:rPr lang="en-GB" altLang="en-US"/>
              <a:pPr>
                <a:defRPr/>
              </a:pPr>
              <a:t>‹#›</a:t>
            </a:fld>
            <a:endParaRPr lang="en-GB" altLang="en-US"/>
          </a:p>
        </p:txBody>
      </p:sp>
    </p:spTree>
    <p:extLst>
      <p:ext uri="{BB962C8B-B14F-4D97-AF65-F5344CB8AC3E}">
        <p14:creationId xmlns:p14="http://schemas.microsoft.com/office/powerpoint/2010/main" val="3884328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2185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218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GB" altLang="en-US"/>
          </a:p>
        </p:txBody>
      </p:sp>
      <p:sp>
        <p:nvSpPr>
          <p:cNvPr id="1218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GB" altLang="en-US"/>
          </a:p>
        </p:txBody>
      </p:sp>
      <p:sp>
        <p:nvSpPr>
          <p:cNvPr id="1218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panose="020B0604020202020204" pitchFamily="34" charset="0"/>
              </a:defRPr>
            </a:lvl1pPr>
          </a:lstStyle>
          <a:p>
            <a:pPr>
              <a:defRPr/>
            </a:pPr>
            <a:fld id="{C092CC8E-0BB7-43AF-B031-7B5DE7DDE406}" type="slidenum">
              <a:rPr lang="en-GB" altLang="en-US"/>
              <a:pPr>
                <a:defRPr/>
              </a:pPr>
              <a:t>‹#›</a:t>
            </a:fld>
            <a:endParaRPr lang="en-GB" altLang="en-US"/>
          </a:p>
        </p:txBody>
      </p:sp>
    </p:spTree>
  </p:cSld>
  <p:clrMap bg1="dk2" tx1="lt1" bg2="dk1"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bartshealth.nhs.uk/research/about-us/contact-us/" TargetMode="External"/><Relationship Id="rId2" Type="http://schemas.openxmlformats.org/officeDocument/2006/relationships/hyperlink" Target="mailto:Research.submissions@bartshealth.nhs.u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bartshealth.nhs.uk/research/about-us/contact-us/" TargetMode="External"/><Relationship Id="rId2" Type="http://schemas.openxmlformats.org/officeDocument/2006/relationships/hyperlink" Target="mailto:Research.submissions@bartshealth.nhs.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connect.qmul.ac.uk/research/ehics-of-research-committee/index.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h.covill@qmul.ac.u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27B96F-E357-D542-B065-A121F7B7FF36}"/>
              </a:ext>
            </a:extLst>
          </p:cNvPr>
          <p:cNvSpPr>
            <a:spLocks noGrp="1"/>
          </p:cNvSpPr>
          <p:nvPr>
            <p:ph type="ctrTitle" sz="quarter"/>
          </p:nvPr>
        </p:nvSpPr>
        <p:spPr>
          <a:xfrm>
            <a:off x="685800" y="1124744"/>
            <a:ext cx="7772400" cy="1828800"/>
          </a:xfrm>
        </p:spPr>
        <p:txBody>
          <a:bodyPr/>
          <a:lstStyle/>
          <a:p>
            <a:r>
              <a:rPr lang="en-GB" altLang="en-US" dirty="0"/>
              <a:t>Research Integrity</a:t>
            </a:r>
            <a:br>
              <a:rPr lang="en-GB" altLang="en-US" dirty="0"/>
            </a:br>
            <a:r>
              <a:rPr lang="en-GB" altLang="en-US" dirty="0"/>
              <a:t>for new PhD students</a:t>
            </a:r>
            <a:endParaRPr lang="en-US" dirty="0"/>
          </a:p>
        </p:txBody>
      </p:sp>
      <p:sp>
        <p:nvSpPr>
          <p:cNvPr id="6" name="Subtitle 5">
            <a:extLst>
              <a:ext uri="{FF2B5EF4-FFF2-40B4-BE49-F238E27FC236}">
                <a16:creationId xmlns:a16="http://schemas.microsoft.com/office/drawing/2014/main" id="{5D09288E-4E29-9641-867F-A0D85EC2A73E}"/>
              </a:ext>
            </a:extLst>
          </p:cNvPr>
          <p:cNvSpPr>
            <a:spLocks noGrp="1"/>
          </p:cNvSpPr>
          <p:nvPr>
            <p:ph type="subTitle" sz="quarter" idx="1"/>
          </p:nvPr>
        </p:nvSpPr>
        <p:spPr>
          <a:xfrm>
            <a:off x="937320" y="3933056"/>
            <a:ext cx="7520880" cy="1752600"/>
          </a:xfrm>
        </p:spPr>
        <p:txBody>
          <a:bodyPr/>
          <a:lstStyle/>
          <a:p>
            <a:r>
              <a:rPr lang="en-US" dirty="0"/>
              <a:t>Jonathan Grigg</a:t>
            </a:r>
          </a:p>
          <a:p>
            <a:r>
              <a:rPr lang="en-US" dirty="0"/>
              <a:t>Deputy Dean for Research Integrity</a:t>
            </a:r>
          </a:p>
          <a:p>
            <a:r>
              <a:rPr lang="en-US" dirty="0"/>
              <a:t>School of Medicine and Dentistry</a:t>
            </a:r>
          </a:p>
          <a:p>
            <a:endParaRPr lang="en-US" dirty="0"/>
          </a:p>
        </p:txBody>
      </p:sp>
    </p:spTree>
    <p:extLst>
      <p:ext uri="{BB962C8B-B14F-4D97-AF65-F5344CB8AC3E}">
        <p14:creationId xmlns:p14="http://schemas.microsoft.com/office/powerpoint/2010/main" val="1760439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idx="1"/>
          </p:nvPr>
        </p:nvSpPr>
        <p:spPr>
          <a:xfrm>
            <a:off x="468313" y="908050"/>
            <a:ext cx="8229600" cy="4248150"/>
          </a:xfrm>
        </p:spPr>
        <p:txBody>
          <a:bodyPr/>
          <a:lstStyle/>
          <a:p>
            <a:pPr marL="0" indent="0" eaLnBrk="1" hangingPunct="1">
              <a:lnSpc>
                <a:spcPct val="90000"/>
              </a:lnSpc>
              <a:buFont typeface="Wingdings" panose="05000000000000000000" pitchFamily="2" charset="2"/>
              <a:buNone/>
              <a:defRPr/>
            </a:pPr>
            <a:r>
              <a:rPr lang="en-GB" altLang="en-US" sz="1800" dirty="0">
                <a:effectLst>
                  <a:outerShdw blurRad="38100" dist="38100" dir="2700000" algn="tl">
                    <a:srgbClr val="000000">
                      <a:alpha val="43137"/>
                    </a:srgbClr>
                  </a:outerShdw>
                </a:effectLst>
              </a:rPr>
              <a:t>Under College Regulations, it is the responsibility of the supervisor to ensure any research which requires it is submitted for ethical review.</a:t>
            </a:r>
          </a:p>
          <a:p>
            <a:pPr marL="0" indent="0" eaLnBrk="1" hangingPunct="1">
              <a:lnSpc>
                <a:spcPct val="90000"/>
              </a:lnSpc>
              <a:buFont typeface="Wingdings" panose="05000000000000000000" pitchFamily="2" charset="2"/>
              <a:buNone/>
              <a:defRPr/>
            </a:pPr>
            <a:endParaRPr lang="en-GB" altLang="en-US" sz="1800" dirty="0">
              <a:effectLst>
                <a:outerShdw blurRad="38100" dist="38100" dir="2700000" algn="tl">
                  <a:srgbClr val="000000">
                    <a:alpha val="43137"/>
                  </a:srgbClr>
                </a:outerShdw>
              </a:effectLst>
            </a:endParaRPr>
          </a:p>
          <a:p>
            <a:pPr marL="0" indent="0" eaLnBrk="1" hangingPunct="1">
              <a:lnSpc>
                <a:spcPct val="90000"/>
              </a:lnSpc>
              <a:buFont typeface="Wingdings" panose="05000000000000000000" pitchFamily="2" charset="2"/>
              <a:buNone/>
              <a:defRPr/>
            </a:pPr>
            <a:r>
              <a:rPr lang="en-GB" altLang="en-US" sz="1800" dirty="0">
                <a:effectLst>
                  <a:outerShdw blurRad="38100" dist="38100" dir="2700000" algn="tl">
                    <a:srgbClr val="000000">
                      <a:alpha val="43137"/>
                    </a:srgbClr>
                  </a:outerShdw>
                </a:effectLst>
              </a:rPr>
              <a:t>Conducting research which is subsequently deemed to have needed ethical review but was not considered is an offence. </a:t>
            </a:r>
          </a:p>
          <a:p>
            <a:pPr marL="0" indent="0" eaLnBrk="1" hangingPunct="1">
              <a:lnSpc>
                <a:spcPct val="90000"/>
              </a:lnSpc>
              <a:buFont typeface="Wingdings" panose="05000000000000000000" pitchFamily="2" charset="2"/>
              <a:buNone/>
              <a:defRPr/>
            </a:pPr>
            <a:endParaRPr lang="en-GB" altLang="en-US" sz="1800" dirty="0">
              <a:effectLst>
                <a:outerShdw blurRad="38100" dist="38100" dir="2700000" algn="tl">
                  <a:srgbClr val="000000">
                    <a:alpha val="43137"/>
                  </a:srgbClr>
                </a:outerShdw>
              </a:effectLst>
            </a:endParaRPr>
          </a:p>
          <a:p>
            <a:pPr marL="0" indent="0" eaLnBrk="1" hangingPunct="1">
              <a:lnSpc>
                <a:spcPct val="90000"/>
              </a:lnSpc>
              <a:buFont typeface="Wingdings" panose="05000000000000000000" pitchFamily="2" charset="2"/>
              <a:buNone/>
              <a:defRPr/>
            </a:pPr>
            <a:r>
              <a:rPr lang="en-GB" altLang="en-US" sz="1800" dirty="0">
                <a:effectLst>
                  <a:outerShdw blurRad="38100" dist="38100" dir="2700000" algn="tl">
                    <a:srgbClr val="000000">
                      <a:alpha val="43137"/>
                    </a:srgbClr>
                  </a:outerShdw>
                </a:effectLst>
              </a:rPr>
              <a:t>Though your supervisor is ultimately responsible for ensuring your research is considered, it is YOUR research so think about this process yourself</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idx="1"/>
          </p:nvPr>
        </p:nvSpPr>
        <p:spPr>
          <a:xfrm>
            <a:off x="468313" y="404813"/>
            <a:ext cx="8229600" cy="4248150"/>
          </a:xfrm>
        </p:spPr>
        <p:txBody>
          <a:bodyPr/>
          <a:lstStyle/>
          <a:p>
            <a:pPr marL="0" indent="0" eaLnBrk="1" hangingPunct="1">
              <a:lnSpc>
                <a:spcPct val="90000"/>
              </a:lnSpc>
              <a:buFont typeface="Wingdings" panose="05000000000000000000" pitchFamily="2" charset="2"/>
              <a:buNone/>
              <a:defRPr/>
            </a:pPr>
            <a:r>
              <a:rPr lang="en-GB" altLang="en-US" dirty="0"/>
              <a:t>So what research needs ethical review?</a:t>
            </a:r>
          </a:p>
          <a:p>
            <a:pPr marL="0" indent="0" eaLnBrk="1" hangingPunct="1">
              <a:lnSpc>
                <a:spcPct val="90000"/>
              </a:lnSpc>
              <a:buFont typeface="Wingdings" panose="05000000000000000000" pitchFamily="2" charset="2"/>
              <a:buNone/>
              <a:defRPr/>
            </a:pPr>
            <a:endParaRPr lang="en-GB" altLang="en-US" dirty="0"/>
          </a:p>
          <a:p>
            <a:pPr marL="0" indent="0" eaLnBrk="1" hangingPunct="1">
              <a:lnSpc>
                <a:spcPct val="90000"/>
              </a:lnSpc>
              <a:buFont typeface="Wingdings" panose="05000000000000000000" pitchFamily="2" charset="2"/>
              <a:buNone/>
              <a:defRPr/>
            </a:pPr>
            <a:r>
              <a:rPr lang="en-GB" altLang="en-US" sz="1800" dirty="0">
                <a:effectLst/>
              </a:rPr>
              <a:t>Any research involving human subjects, or human tissue, may need to go through ethical review. </a:t>
            </a:r>
          </a:p>
          <a:p>
            <a:pPr marL="0" indent="0" eaLnBrk="1" hangingPunct="1">
              <a:lnSpc>
                <a:spcPct val="90000"/>
              </a:lnSpc>
              <a:buFont typeface="Wingdings" panose="05000000000000000000" pitchFamily="2" charset="2"/>
              <a:buNone/>
              <a:defRPr/>
            </a:pPr>
            <a:endParaRPr lang="en-GB" altLang="en-US" sz="1800" dirty="0">
              <a:effectLst/>
            </a:endParaRPr>
          </a:p>
          <a:p>
            <a:pPr marL="0" indent="0" eaLnBrk="1" hangingPunct="1">
              <a:lnSpc>
                <a:spcPct val="90000"/>
              </a:lnSpc>
              <a:buFont typeface="Wingdings" panose="05000000000000000000" pitchFamily="2" charset="2"/>
              <a:buNone/>
              <a:defRPr/>
            </a:pPr>
            <a:r>
              <a:rPr lang="en-GB" altLang="en-US" sz="1800" dirty="0">
                <a:effectLst/>
              </a:rPr>
              <a:t>2 routes for ethical review</a:t>
            </a:r>
          </a:p>
          <a:p>
            <a:pPr marL="0" indent="0" eaLnBrk="1" hangingPunct="1">
              <a:lnSpc>
                <a:spcPct val="90000"/>
              </a:lnSpc>
              <a:buFont typeface="Wingdings" panose="05000000000000000000" pitchFamily="2" charset="2"/>
              <a:buNone/>
              <a:defRPr/>
            </a:pPr>
            <a:endParaRPr lang="en-GB" altLang="en-US" sz="1800" dirty="0">
              <a:effectLst/>
            </a:endParaRPr>
          </a:p>
          <a:p>
            <a:pPr marL="0" indent="0" eaLnBrk="1" hangingPunct="1">
              <a:lnSpc>
                <a:spcPct val="90000"/>
              </a:lnSpc>
              <a:buFont typeface="Wingdings" panose="05000000000000000000" pitchFamily="2" charset="2"/>
              <a:buNone/>
              <a:defRPr/>
            </a:pPr>
            <a:r>
              <a:rPr lang="en-GB" altLang="en-US" sz="1800" dirty="0">
                <a:effectLst/>
              </a:rPr>
              <a:t>If your research involves NHS patients, human tissues, staff, or premises you will need to go through </a:t>
            </a:r>
            <a:r>
              <a:rPr lang="en-GB" altLang="en-US" sz="1800" b="1" dirty="0">
                <a:effectLst/>
              </a:rPr>
              <a:t>NHS</a:t>
            </a:r>
            <a:r>
              <a:rPr lang="en-GB" altLang="en-US" sz="1800" dirty="0">
                <a:effectLst/>
              </a:rPr>
              <a:t> ethical review. This can take several months, so you need to think about the review process early:</a:t>
            </a:r>
          </a:p>
          <a:p>
            <a:pPr marL="0" indent="0" eaLnBrk="1" hangingPunct="1">
              <a:lnSpc>
                <a:spcPct val="90000"/>
              </a:lnSpc>
              <a:buFont typeface="Wingdings" panose="05000000000000000000" pitchFamily="2" charset="2"/>
              <a:buNone/>
              <a:defRPr/>
            </a:pPr>
            <a:endParaRPr lang="en-GB" altLang="en-US" sz="1800" u="sng" dirty="0">
              <a:effectLst/>
            </a:endParaRPr>
          </a:p>
          <a:p>
            <a:pPr marL="0" indent="0" fontAlgn="auto">
              <a:lnSpc>
                <a:spcPct val="90000"/>
              </a:lnSpc>
              <a:spcAft>
                <a:spcPts val="0"/>
              </a:spcAft>
              <a:buFont typeface="Arial" panose="020B0604020202020204" pitchFamily="34" charset="0"/>
              <a:buNone/>
              <a:defRPr/>
            </a:pPr>
            <a:r>
              <a:rPr lang="en-GB" altLang="en-US" sz="1800" dirty="0">
                <a:effectLst/>
              </a:rPr>
              <a:t>Contact: </a:t>
            </a:r>
            <a:r>
              <a:rPr lang="en-GB" sz="1800" dirty="0">
                <a:effectLst/>
                <a:hlinkClick r:id="rId2" tooltip="mailto:Research.submissions@bartshealth.nhs.uk"/>
              </a:rPr>
              <a:t>research.submissions@bartshealth.nhs.uk</a:t>
            </a:r>
            <a:endParaRPr lang="en-GB" altLang="en-US" sz="1800" dirty="0">
              <a:effectLst/>
            </a:endParaRPr>
          </a:p>
          <a:p>
            <a:pPr marL="0" indent="0" fontAlgn="auto">
              <a:lnSpc>
                <a:spcPct val="90000"/>
              </a:lnSpc>
              <a:spcAft>
                <a:spcPts val="0"/>
              </a:spcAft>
              <a:buFont typeface="Arial" panose="020B0604020202020204" pitchFamily="34" charset="0"/>
              <a:buNone/>
              <a:defRPr/>
            </a:pPr>
            <a:r>
              <a:rPr lang="en-GB" altLang="en-US" sz="1800" dirty="0">
                <a:effectLst/>
              </a:rPr>
              <a:t>Web: </a:t>
            </a:r>
            <a:r>
              <a:rPr lang="en-GB" altLang="en-US" sz="1800" dirty="0">
                <a:effectLst/>
                <a:hlinkClick r:id="rId3"/>
              </a:rPr>
              <a:t>http://www.bartshealth.nhs.uk/research/about-us/contact-us/</a:t>
            </a:r>
            <a:r>
              <a:rPr lang="en-GB" altLang="en-US" sz="1800" dirty="0">
                <a:effectLst/>
              </a:rPr>
              <a:t> </a:t>
            </a:r>
          </a:p>
          <a:p>
            <a:pPr marL="0" indent="0" fontAlgn="auto">
              <a:lnSpc>
                <a:spcPct val="90000"/>
              </a:lnSpc>
              <a:spcAft>
                <a:spcPts val="0"/>
              </a:spcAft>
              <a:buFont typeface="Arial" panose="020B0604020202020204" pitchFamily="34" charset="0"/>
              <a:buNone/>
              <a:defRPr/>
            </a:pPr>
            <a:r>
              <a:rPr lang="en-GB" altLang="en-US" sz="1800" dirty="0">
                <a:effectLst/>
              </a:rPr>
              <a:t>Phone: 020 7882 7250</a:t>
            </a:r>
          </a:p>
          <a:p>
            <a:pPr marL="0" indent="0" eaLnBrk="1" hangingPunct="1">
              <a:lnSpc>
                <a:spcPct val="90000"/>
              </a:lnSpc>
              <a:buFont typeface="Wingdings" panose="05000000000000000000" pitchFamily="2" charset="2"/>
              <a:buNone/>
              <a:defRPr/>
            </a:pPr>
            <a:endParaRPr lang="en-GB"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468313" y="476250"/>
            <a:ext cx="8229600" cy="4248150"/>
          </a:xfrm>
        </p:spPr>
        <p:txBody>
          <a:bodyPr/>
          <a:lstStyle/>
          <a:p>
            <a:pPr marL="0" indent="0" eaLnBrk="1" hangingPunct="1">
              <a:lnSpc>
                <a:spcPct val="90000"/>
              </a:lnSpc>
              <a:buFont typeface="Wingdings" panose="05000000000000000000" pitchFamily="2" charset="2"/>
              <a:buNone/>
            </a:pPr>
            <a:r>
              <a:rPr lang="en-GB" altLang="en-US" sz="1800">
                <a:effectLst/>
              </a:rPr>
              <a:t>If working in any other area, and your research involves human subjects, you should first check the College’s </a:t>
            </a:r>
            <a:r>
              <a:rPr lang="en-GB" altLang="en-US" sz="1800" b="1">
                <a:effectLst/>
              </a:rPr>
              <a:t>Fast Track Ethical review</a:t>
            </a:r>
            <a:r>
              <a:rPr lang="en-GB" altLang="en-US" sz="1800">
                <a:effectLst/>
              </a:rPr>
              <a:t> – </a:t>
            </a:r>
            <a:endParaRPr lang="en-GB" altLang="en-US" sz="1800" u="sng">
              <a:effectLst/>
            </a:endParaRPr>
          </a:p>
          <a:p>
            <a:pPr marL="0" indent="0">
              <a:lnSpc>
                <a:spcPct val="90000"/>
              </a:lnSpc>
              <a:buFont typeface="Arial" panose="020B0604020202020204" pitchFamily="34" charset="0"/>
              <a:buNone/>
            </a:pPr>
            <a:endParaRPr lang="en-GB" altLang="en-US" sz="1800">
              <a:effectLst/>
            </a:endParaRPr>
          </a:p>
          <a:p>
            <a:pPr marL="0" indent="0">
              <a:lnSpc>
                <a:spcPct val="90000"/>
              </a:lnSpc>
              <a:buFont typeface="Arial" panose="020B0604020202020204" pitchFamily="34" charset="0"/>
              <a:buNone/>
            </a:pPr>
            <a:r>
              <a:rPr lang="en-GB" altLang="en-US" sz="1800">
                <a:effectLst/>
              </a:rPr>
              <a:t>Contact: </a:t>
            </a:r>
            <a:r>
              <a:rPr lang="en-GB" altLang="en-US" sz="1800">
                <a:effectLst/>
                <a:hlinkClick r:id="rId2" tooltip="mailto:Research.submissions@bartshealth.nhs.uk"/>
              </a:rPr>
              <a:t>research.submissions@bartshealth.nhs.uk</a:t>
            </a:r>
            <a:endParaRPr lang="en-GB" altLang="en-US" sz="1800">
              <a:effectLst/>
            </a:endParaRPr>
          </a:p>
          <a:p>
            <a:pPr marL="0" indent="0">
              <a:lnSpc>
                <a:spcPct val="90000"/>
              </a:lnSpc>
              <a:buFont typeface="Arial" panose="020B0604020202020204" pitchFamily="34" charset="0"/>
              <a:buNone/>
            </a:pPr>
            <a:r>
              <a:rPr lang="en-GB" altLang="en-US" sz="1800">
                <a:effectLst/>
              </a:rPr>
              <a:t>Web: </a:t>
            </a:r>
            <a:r>
              <a:rPr lang="en-GB" altLang="en-US" sz="1800">
                <a:effectLst/>
                <a:hlinkClick r:id="rId3"/>
              </a:rPr>
              <a:t>http://www.bartshealth.nhs.uk/research/about-us/contact-us/</a:t>
            </a:r>
            <a:r>
              <a:rPr lang="en-GB" altLang="en-US" sz="1800">
                <a:effectLst/>
              </a:rPr>
              <a:t> </a:t>
            </a:r>
          </a:p>
          <a:p>
            <a:pPr marL="0" indent="0">
              <a:lnSpc>
                <a:spcPct val="90000"/>
              </a:lnSpc>
              <a:buFont typeface="Arial" panose="020B0604020202020204" pitchFamily="34" charset="0"/>
              <a:buNone/>
            </a:pPr>
            <a:r>
              <a:rPr lang="en-GB" altLang="en-US" sz="1800">
                <a:effectLst/>
              </a:rPr>
              <a:t>Phone: 020 7882 7250</a:t>
            </a:r>
          </a:p>
          <a:p>
            <a:pPr marL="0" indent="0" eaLnBrk="1" hangingPunct="1">
              <a:lnSpc>
                <a:spcPct val="90000"/>
              </a:lnSpc>
              <a:buFont typeface="Wingdings" panose="05000000000000000000" pitchFamily="2" charset="2"/>
              <a:buNone/>
            </a:pPr>
            <a:endParaRPr lang="en-GB" altLang="en-US" sz="1800">
              <a:effectLst/>
            </a:endParaRPr>
          </a:p>
          <a:p>
            <a:pPr marL="0" indent="0" eaLnBrk="1" hangingPunct="1">
              <a:lnSpc>
                <a:spcPct val="90000"/>
              </a:lnSpc>
              <a:buFont typeface="Wingdings" panose="05000000000000000000" pitchFamily="2" charset="2"/>
              <a:buNone/>
            </a:pPr>
            <a:r>
              <a:rPr lang="en-GB" altLang="en-US" sz="1800">
                <a:effectLst/>
              </a:rPr>
              <a:t>This is a simple web submission which will tell you within 15 days whether you need to complete a full ethics application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idx="1"/>
          </p:nvPr>
        </p:nvSpPr>
        <p:spPr>
          <a:xfrm>
            <a:off x="395288" y="260350"/>
            <a:ext cx="8229600" cy="4248150"/>
          </a:xfrm>
        </p:spPr>
        <p:txBody>
          <a:bodyPr/>
          <a:lstStyle/>
          <a:p>
            <a:pPr marL="0" indent="0" eaLnBrk="1" hangingPunct="1">
              <a:lnSpc>
                <a:spcPct val="90000"/>
              </a:lnSpc>
              <a:buFont typeface="Wingdings" panose="05000000000000000000" pitchFamily="2" charset="2"/>
              <a:buNone/>
              <a:defRPr/>
            </a:pPr>
            <a:r>
              <a:rPr lang="en-GB" altLang="en-US" sz="1800" dirty="0">
                <a:effectLst>
                  <a:outerShdw blurRad="38100" dist="38100" dir="2700000" algn="tl">
                    <a:srgbClr val="000000">
                      <a:alpha val="43137"/>
                    </a:srgbClr>
                  </a:outerShdw>
                </a:effectLst>
              </a:rPr>
              <a:t>It will ask you to provide:</a:t>
            </a:r>
          </a:p>
          <a:p>
            <a:pPr eaLnBrk="1" hangingPunct="1">
              <a:lnSpc>
                <a:spcPct val="90000"/>
              </a:lnSpc>
              <a:defRPr/>
            </a:pPr>
            <a:r>
              <a:rPr lang="en-GB" altLang="en-US" sz="1800" dirty="0">
                <a:effectLst>
                  <a:outerShdw blurRad="38100" dist="38100" dir="2700000" algn="tl">
                    <a:srgbClr val="000000">
                      <a:alpha val="43137"/>
                    </a:srgbClr>
                  </a:outerShdw>
                </a:effectLst>
              </a:rPr>
              <a:t>A 300-2000 word summary of your research</a:t>
            </a:r>
          </a:p>
          <a:p>
            <a:pPr eaLnBrk="1" hangingPunct="1">
              <a:lnSpc>
                <a:spcPct val="90000"/>
              </a:lnSpc>
              <a:defRPr/>
            </a:pPr>
            <a:r>
              <a:rPr lang="en-GB" altLang="en-US" sz="1800" dirty="0">
                <a:effectLst>
                  <a:outerShdw blurRad="38100" dist="38100" dir="2700000" algn="tl">
                    <a:srgbClr val="000000">
                      <a:alpha val="43137"/>
                    </a:srgbClr>
                  </a:outerShdw>
                </a:effectLst>
              </a:rPr>
              <a:t>Answer 10 yes/no questions relating to your research – e.g. Are your research participants under 16, Will you be asking questions of a sensitive nature etc.</a:t>
            </a:r>
          </a:p>
          <a:p>
            <a:pPr eaLnBrk="1" hangingPunct="1">
              <a:lnSpc>
                <a:spcPct val="90000"/>
              </a:lnSpc>
              <a:defRPr/>
            </a:pPr>
            <a:r>
              <a:rPr lang="en-GB" altLang="en-US" sz="1800" dirty="0">
                <a:effectLst>
                  <a:outerShdw blurRad="38100" dist="38100" dir="2700000" algn="tl">
                    <a:srgbClr val="000000">
                      <a:alpha val="43137"/>
                    </a:srgbClr>
                  </a:outerShdw>
                </a:effectLst>
              </a:rPr>
              <a:t>You can include brief comments alongside your answers</a:t>
            </a:r>
          </a:p>
          <a:p>
            <a:pPr eaLnBrk="1" hangingPunct="1">
              <a:lnSpc>
                <a:spcPct val="90000"/>
              </a:lnSpc>
              <a:defRPr/>
            </a:pPr>
            <a:r>
              <a:rPr lang="en-GB" altLang="en-US" sz="1800" dirty="0">
                <a:effectLst>
                  <a:outerShdw blurRad="38100" dist="38100" dir="2700000" algn="tl">
                    <a:srgbClr val="000000">
                      <a:alpha val="43137"/>
                    </a:srgbClr>
                  </a:outerShdw>
                </a:effectLst>
              </a:rPr>
              <a:t>If you answer Yes to any of the questions you will be required to submit a full ethics application</a:t>
            </a:r>
          </a:p>
          <a:p>
            <a:pPr marL="0" indent="0" eaLnBrk="1" hangingPunct="1">
              <a:lnSpc>
                <a:spcPct val="90000"/>
              </a:lnSpc>
              <a:buFont typeface="Wingdings" panose="05000000000000000000" pitchFamily="2" charset="2"/>
              <a:buNone/>
              <a:defRPr/>
            </a:pPr>
            <a:endParaRPr lang="en-GB" altLang="en-US" sz="1800" dirty="0">
              <a:effectLst>
                <a:outerShdw blurRad="38100" dist="38100" dir="2700000" algn="tl">
                  <a:srgbClr val="000000">
                    <a:alpha val="43137"/>
                  </a:srgbClr>
                </a:outerShdw>
              </a:effectLst>
            </a:endParaRPr>
          </a:p>
          <a:p>
            <a:pPr marL="0" indent="0" eaLnBrk="1" hangingPunct="1">
              <a:lnSpc>
                <a:spcPct val="90000"/>
              </a:lnSpc>
              <a:buFont typeface="Wingdings" panose="05000000000000000000" pitchFamily="2" charset="2"/>
              <a:buNone/>
              <a:defRPr/>
            </a:pPr>
            <a:r>
              <a:rPr lang="en-GB" altLang="en-US" sz="1800" dirty="0">
                <a:effectLst>
                  <a:outerShdw blurRad="38100" dist="38100" dir="2700000" algn="tl">
                    <a:srgbClr val="000000">
                      <a:alpha val="43137"/>
                    </a:srgbClr>
                  </a:outerShdw>
                </a:effectLst>
              </a:rPr>
              <a:t>Provide as clear a summary of your research as possible, in language accessible to non specialists. </a:t>
            </a:r>
          </a:p>
          <a:p>
            <a:pPr marL="0" indent="0" eaLnBrk="1" hangingPunct="1">
              <a:lnSpc>
                <a:spcPct val="90000"/>
              </a:lnSpc>
              <a:buFont typeface="Wingdings" panose="05000000000000000000" pitchFamily="2" charset="2"/>
              <a:buNone/>
              <a:defRPr/>
            </a:pPr>
            <a:endParaRPr lang="en-GB" altLang="en-US" sz="1800" dirty="0">
              <a:effectLst>
                <a:outerShdw blurRad="38100" dist="38100" dir="2700000" algn="tl">
                  <a:srgbClr val="000000">
                    <a:alpha val="43137"/>
                  </a:srgbClr>
                </a:outerShdw>
              </a:effectLst>
            </a:endParaRPr>
          </a:p>
          <a:p>
            <a:pPr marL="0" indent="0" eaLnBrk="1" hangingPunct="1">
              <a:lnSpc>
                <a:spcPct val="90000"/>
              </a:lnSpc>
              <a:buFont typeface="Wingdings" panose="05000000000000000000" pitchFamily="2" charset="2"/>
              <a:buNone/>
              <a:defRPr/>
            </a:pPr>
            <a:r>
              <a:rPr lang="en-GB" altLang="en-US" sz="1800" dirty="0">
                <a:effectLst>
                  <a:outerShdw blurRad="38100" dist="38100" dir="2700000" algn="tl">
                    <a:srgbClr val="000000">
                      <a:alpha val="43137"/>
                    </a:srgbClr>
                  </a:outerShdw>
                </a:effectLst>
              </a:rPr>
              <a:t>You should make sure you include the following in your summary:</a:t>
            </a:r>
          </a:p>
          <a:p>
            <a:pPr eaLnBrk="1" hangingPunct="1">
              <a:lnSpc>
                <a:spcPct val="90000"/>
              </a:lnSpc>
              <a:defRPr/>
            </a:pPr>
            <a:r>
              <a:rPr lang="en-GB" altLang="en-US" sz="1800" dirty="0">
                <a:effectLst>
                  <a:outerShdw blurRad="38100" dist="38100" dir="2700000" algn="tl">
                    <a:srgbClr val="000000">
                      <a:alpha val="43137"/>
                    </a:srgbClr>
                  </a:outerShdw>
                </a:effectLst>
              </a:rPr>
              <a:t>WHO your respondents are, and how you will contact them</a:t>
            </a:r>
          </a:p>
          <a:p>
            <a:pPr eaLnBrk="1" hangingPunct="1">
              <a:lnSpc>
                <a:spcPct val="90000"/>
              </a:lnSpc>
              <a:defRPr/>
            </a:pPr>
            <a:r>
              <a:rPr lang="en-GB" altLang="en-US" sz="1800" dirty="0">
                <a:effectLst>
                  <a:outerShdw blurRad="38100" dist="38100" dir="2700000" algn="tl">
                    <a:srgbClr val="000000">
                      <a:alpha val="43137"/>
                    </a:srgbClr>
                  </a:outerShdw>
                </a:effectLst>
              </a:rPr>
              <a:t>HOW you will tell them about the research, ask them if they would like to participate, and how you will ensure their confidentially/anonymity</a:t>
            </a:r>
          </a:p>
          <a:p>
            <a:pPr eaLnBrk="1" hangingPunct="1">
              <a:lnSpc>
                <a:spcPct val="90000"/>
              </a:lnSpc>
              <a:defRPr/>
            </a:pPr>
            <a:r>
              <a:rPr lang="en-GB" altLang="en-US" sz="1800" dirty="0">
                <a:effectLst>
                  <a:outerShdw blurRad="38100" dist="38100" dir="2700000" algn="tl">
                    <a:srgbClr val="000000">
                      <a:alpha val="43137"/>
                    </a:srgbClr>
                  </a:outerShdw>
                </a:effectLst>
              </a:rPr>
              <a:t>HOW you will work with them – e.g. a survey, interviews</a:t>
            </a:r>
          </a:p>
          <a:p>
            <a:pPr eaLnBrk="1" hangingPunct="1">
              <a:lnSpc>
                <a:spcPct val="90000"/>
              </a:lnSpc>
              <a:defRPr/>
            </a:pPr>
            <a:r>
              <a:rPr lang="en-GB" altLang="en-US" sz="1800" dirty="0">
                <a:effectLst>
                  <a:outerShdw blurRad="38100" dist="38100" dir="2700000" algn="tl">
                    <a:srgbClr val="000000">
                      <a:alpha val="43137"/>
                    </a:srgbClr>
                  </a:outerShdw>
                </a:effectLst>
              </a:rPr>
              <a:t>WHAT you will be asking them</a:t>
            </a:r>
          </a:p>
          <a:p>
            <a:pPr eaLnBrk="1" hangingPunct="1">
              <a:lnSpc>
                <a:spcPct val="90000"/>
              </a:lnSpc>
              <a:defRPr/>
            </a:pPr>
            <a:r>
              <a:rPr lang="en-GB" altLang="en-US" sz="1800" dirty="0">
                <a:effectLst>
                  <a:outerShdw blurRad="38100" dist="38100" dir="2700000" algn="tl">
                    <a:srgbClr val="000000">
                      <a:alpha val="43137"/>
                    </a:srgbClr>
                  </a:outerShdw>
                </a:effectLst>
              </a:rPr>
              <a:t>HOW you will store this data (securely)</a:t>
            </a:r>
          </a:p>
          <a:p>
            <a:pPr eaLnBrk="1" hangingPunct="1">
              <a:lnSpc>
                <a:spcPct val="90000"/>
              </a:lnSpc>
              <a:defRPr/>
            </a:pPr>
            <a:r>
              <a:rPr lang="en-GB" altLang="en-US" sz="1800" dirty="0">
                <a:effectLst>
                  <a:outerShdw blurRad="38100" dist="38100" dir="2700000" algn="tl">
                    <a:srgbClr val="000000">
                      <a:alpha val="43137"/>
                    </a:srgbClr>
                  </a:outerShdw>
                </a:effectLst>
              </a:rPr>
              <a:t>HOW you will disseminate any research – e.g. where published?</a:t>
            </a:r>
          </a:p>
          <a:p>
            <a:pPr marL="0" indent="0" eaLnBrk="1" hangingPunct="1">
              <a:lnSpc>
                <a:spcPct val="90000"/>
              </a:lnSpc>
              <a:buFont typeface="Wingdings" panose="05000000000000000000" pitchFamily="2" charset="2"/>
              <a:buNone/>
              <a:defRPr/>
            </a:pPr>
            <a:endParaRPr lang="en-GB" altLang="en-US" sz="1800" dirty="0">
              <a:effectLst/>
            </a:endParaRPr>
          </a:p>
          <a:p>
            <a:pPr marL="0" indent="0" eaLnBrk="1" hangingPunct="1">
              <a:lnSpc>
                <a:spcPct val="90000"/>
              </a:lnSpc>
              <a:buFont typeface="Wingdings" panose="05000000000000000000" pitchFamily="2" charset="2"/>
              <a:buNone/>
              <a:defRPr/>
            </a:pPr>
            <a:endParaRPr lang="en-GB" altLang="en-US" sz="1800" dirty="0">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idx="1"/>
          </p:nvPr>
        </p:nvSpPr>
        <p:spPr>
          <a:xfrm>
            <a:off x="395288" y="260350"/>
            <a:ext cx="8229600" cy="4248150"/>
          </a:xfrm>
        </p:spPr>
        <p:txBody>
          <a:bodyPr/>
          <a:lstStyle/>
          <a:p>
            <a:pPr marL="0" indent="0" eaLnBrk="1" hangingPunct="1">
              <a:lnSpc>
                <a:spcPct val="90000"/>
              </a:lnSpc>
              <a:buFont typeface="Wingdings" panose="05000000000000000000" pitchFamily="2" charset="2"/>
              <a:buNone/>
              <a:defRPr/>
            </a:pPr>
            <a:r>
              <a:rPr lang="en-GB" altLang="en-US" sz="1800" dirty="0">
                <a:effectLst/>
              </a:rPr>
              <a:t>If you are required to submit a full ethics application  - don’t panic!</a:t>
            </a:r>
          </a:p>
          <a:p>
            <a:pPr marL="0" indent="0" eaLnBrk="1" hangingPunct="1">
              <a:lnSpc>
                <a:spcPct val="90000"/>
              </a:lnSpc>
              <a:buFont typeface="Wingdings" panose="05000000000000000000" pitchFamily="2" charset="2"/>
              <a:buNone/>
              <a:defRPr/>
            </a:pPr>
            <a:br>
              <a:rPr lang="en-GB" altLang="en-US" sz="1800" dirty="0">
                <a:effectLst/>
              </a:rPr>
            </a:br>
            <a:r>
              <a:rPr lang="en-GB" altLang="en-US" sz="1800" dirty="0">
                <a:effectLst/>
              </a:rPr>
              <a:t>This is much more straight forward than you may fear. </a:t>
            </a:r>
          </a:p>
          <a:p>
            <a:pPr marL="0" indent="0" eaLnBrk="1" hangingPunct="1">
              <a:lnSpc>
                <a:spcPct val="90000"/>
              </a:lnSpc>
              <a:buFont typeface="Wingdings" panose="05000000000000000000" pitchFamily="2" charset="2"/>
              <a:buNone/>
              <a:defRPr/>
            </a:pPr>
            <a:endParaRPr lang="en-GB" altLang="en-US" sz="1800" dirty="0">
              <a:effectLst/>
            </a:endParaRPr>
          </a:p>
          <a:p>
            <a:pPr marL="0" indent="0" eaLnBrk="1" hangingPunct="1">
              <a:lnSpc>
                <a:spcPct val="90000"/>
              </a:lnSpc>
              <a:buFont typeface="Wingdings" panose="05000000000000000000" pitchFamily="2" charset="2"/>
              <a:buNone/>
              <a:defRPr/>
            </a:pPr>
            <a:r>
              <a:rPr lang="en-GB" altLang="en-US" sz="1800" dirty="0">
                <a:effectLst/>
              </a:rPr>
              <a:t>You will need to complete a simply pro-forma, available here:</a:t>
            </a:r>
          </a:p>
          <a:p>
            <a:pPr marL="0" indent="0" eaLnBrk="1" hangingPunct="1">
              <a:lnSpc>
                <a:spcPct val="90000"/>
              </a:lnSpc>
              <a:buFont typeface="Wingdings" panose="05000000000000000000" pitchFamily="2" charset="2"/>
              <a:buNone/>
              <a:defRPr/>
            </a:pPr>
            <a:endParaRPr lang="en-GB" altLang="en-US" sz="1800" dirty="0">
              <a:effectLst/>
            </a:endParaRPr>
          </a:p>
          <a:p>
            <a:pPr marL="0" indent="0" fontAlgn="auto">
              <a:lnSpc>
                <a:spcPct val="90000"/>
              </a:lnSpc>
              <a:spcAft>
                <a:spcPts val="0"/>
              </a:spcAft>
              <a:buFont typeface="Wingdings" panose="05000000000000000000" pitchFamily="2" charset="2"/>
              <a:buNone/>
              <a:defRPr/>
            </a:pPr>
            <a:r>
              <a:rPr lang="en-GB" altLang="en-US" sz="1800" dirty="0">
                <a:effectLst/>
                <a:hlinkClick r:id="rId2"/>
              </a:rPr>
              <a:t>http://connect.qmul.ac.uk/research/ehics-of-research-      committee/index.html</a:t>
            </a:r>
            <a:r>
              <a:rPr lang="en-GB" altLang="en-US" sz="1800" dirty="0">
                <a:effectLst/>
              </a:rPr>
              <a:t> </a:t>
            </a:r>
          </a:p>
          <a:p>
            <a:pPr marL="0" indent="0" eaLnBrk="1" hangingPunct="1">
              <a:lnSpc>
                <a:spcPct val="90000"/>
              </a:lnSpc>
              <a:buFont typeface="Wingdings" panose="05000000000000000000" pitchFamily="2" charset="2"/>
              <a:buNone/>
              <a:defRPr/>
            </a:pPr>
            <a:endParaRPr lang="en-GB" altLang="en-US" sz="1800" dirty="0">
              <a:effectLst/>
            </a:endParaRPr>
          </a:p>
          <a:p>
            <a:pPr marL="0" indent="0" eaLnBrk="1" hangingPunct="1">
              <a:lnSpc>
                <a:spcPct val="90000"/>
              </a:lnSpc>
              <a:buFont typeface="Wingdings" panose="05000000000000000000" pitchFamily="2" charset="2"/>
              <a:buNone/>
              <a:defRPr/>
            </a:pPr>
            <a:r>
              <a:rPr lang="en-GB" altLang="en-US" sz="1800" dirty="0">
                <a:effectLst/>
              </a:rPr>
              <a:t>The pro forma will ask for much of the same information, but in a little more detail, as does the fast review, </a:t>
            </a:r>
            <a:r>
              <a:rPr lang="en-GB" altLang="en-US" sz="1800" dirty="0" err="1">
                <a:effectLst/>
              </a:rPr>
              <a:t>ie</a:t>
            </a:r>
            <a:r>
              <a:rPr lang="en-GB" altLang="en-US" sz="1800" dirty="0">
                <a:effectLst/>
              </a:rPr>
              <a:t> : </a:t>
            </a:r>
          </a:p>
          <a:p>
            <a:pPr marL="0" indent="0" eaLnBrk="1" hangingPunct="1">
              <a:lnSpc>
                <a:spcPct val="90000"/>
              </a:lnSpc>
              <a:buFont typeface="Wingdings" panose="05000000000000000000" pitchFamily="2" charset="2"/>
              <a:buNone/>
              <a:defRPr/>
            </a:pPr>
            <a:endParaRPr lang="en-GB" altLang="en-US" sz="1800" dirty="0">
              <a:effectLst/>
            </a:endParaRPr>
          </a:p>
          <a:p>
            <a:pPr eaLnBrk="1" hangingPunct="1">
              <a:lnSpc>
                <a:spcPct val="90000"/>
              </a:lnSpc>
              <a:defRPr/>
            </a:pPr>
            <a:r>
              <a:rPr lang="en-GB" altLang="en-US" sz="1800" dirty="0">
                <a:effectLst/>
              </a:rPr>
              <a:t>WHO your respondents are, and how you will contact them</a:t>
            </a:r>
          </a:p>
          <a:p>
            <a:pPr eaLnBrk="1" hangingPunct="1">
              <a:lnSpc>
                <a:spcPct val="90000"/>
              </a:lnSpc>
              <a:defRPr/>
            </a:pPr>
            <a:r>
              <a:rPr lang="en-GB" altLang="en-US" sz="1800" dirty="0">
                <a:effectLst/>
              </a:rPr>
              <a:t>HOW you will tell them about the research, ask them if they would like to participate, and how you will ensure their confidentially/anonymity</a:t>
            </a:r>
          </a:p>
          <a:p>
            <a:pPr eaLnBrk="1" hangingPunct="1">
              <a:lnSpc>
                <a:spcPct val="90000"/>
              </a:lnSpc>
              <a:defRPr/>
            </a:pPr>
            <a:r>
              <a:rPr lang="en-GB" altLang="en-US" sz="1800" dirty="0">
                <a:effectLst/>
              </a:rPr>
              <a:t>HOW you will work with them – e.g. a survey, interviews</a:t>
            </a:r>
          </a:p>
          <a:p>
            <a:pPr eaLnBrk="1" hangingPunct="1">
              <a:lnSpc>
                <a:spcPct val="90000"/>
              </a:lnSpc>
              <a:defRPr/>
            </a:pPr>
            <a:r>
              <a:rPr lang="en-GB" altLang="en-US" sz="1800" dirty="0">
                <a:effectLst/>
              </a:rPr>
              <a:t>WHAT you will be asking them</a:t>
            </a:r>
          </a:p>
          <a:p>
            <a:pPr eaLnBrk="1" hangingPunct="1">
              <a:lnSpc>
                <a:spcPct val="90000"/>
              </a:lnSpc>
              <a:defRPr/>
            </a:pPr>
            <a:r>
              <a:rPr lang="en-GB" altLang="en-US" sz="1800" dirty="0">
                <a:effectLst/>
              </a:rPr>
              <a:t>HOW you will store this data (securely)</a:t>
            </a:r>
          </a:p>
          <a:p>
            <a:pPr eaLnBrk="1" hangingPunct="1">
              <a:lnSpc>
                <a:spcPct val="90000"/>
              </a:lnSpc>
              <a:defRPr/>
            </a:pPr>
            <a:r>
              <a:rPr lang="en-GB" altLang="en-US" sz="1800" dirty="0">
                <a:effectLst/>
              </a:rPr>
              <a:t>HOW you will disseminate any research – e.g. where published?</a:t>
            </a:r>
          </a:p>
          <a:p>
            <a:pPr marL="0" indent="0" eaLnBrk="1" hangingPunct="1">
              <a:lnSpc>
                <a:spcPct val="90000"/>
              </a:lnSpc>
              <a:buFont typeface="Wingdings" panose="05000000000000000000" pitchFamily="2" charset="2"/>
              <a:buNone/>
              <a:defRPr/>
            </a:pPr>
            <a:endParaRPr lang="en-GB" altLang="en-US" sz="1800" dirty="0">
              <a:effectLst/>
            </a:endParaRPr>
          </a:p>
          <a:p>
            <a:pPr marL="0" indent="0" eaLnBrk="1" hangingPunct="1">
              <a:lnSpc>
                <a:spcPct val="90000"/>
              </a:lnSpc>
              <a:buFont typeface="Wingdings" panose="05000000000000000000" pitchFamily="2" charset="2"/>
              <a:buNone/>
              <a:defRPr/>
            </a:pPr>
            <a:r>
              <a:rPr lang="en-GB" altLang="en-US" sz="1800" dirty="0">
                <a:effectLst/>
              </a:rPr>
              <a:t>The pro-forma includes a statement by your SUPERVISOR</a:t>
            </a:r>
          </a:p>
          <a:p>
            <a:pPr marL="0" indent="0" eaLnBrk="1" hangingPunct="1">
              <a:lnSpc>
                <a:spcPct val="90000"/>
              </a:lnSpc>
              <a:buFont typeface="Wingdings" panose="05000000000000000000" pitchFamily="2" charset="2"/>
              <a:buNone/>
              <a:defRPr/>
            </a:pPr>
            <a:endParaRPr lang="en-GB" altLang="en-US" sz="1800" dirty="0"/>
          </a:p>
          <a:p>
            <a:pPr marL="0" indent="0" eaLnBrk="1" hangingPunct="1">
              <a:lnSpc>
                <a:spcPct val="90000"/>
              </a:lnSpc>
              <a:buFont typeface="Wingdings" panose="05000000000000000000" pitchFamily="2" charset="2"/>
              <a:buNone/>
              <a:defRPr/>
            </a:pPr>
            <a:endParaRPr lang="en-GB" alt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idx="1"/>
          </p:nvPr>
        </p:nvSpPr>
        <p:spPr>
          <a:xfrm>
            <a:off x="323850" y="260350"/>
            <a:ext cx="8301038" cy="6481763"/>
          </a:xfrm>
        </p:spPr>
        <p:txBody>
          <a:bodyPr/>
          <a:lstStyle/>
          <a:p>
            <a:pPr marL="0" indent="0" eaLnBrk="1" hangingPunct="1">
              <a:lnSpc>
                <a:spcPct val="90000"/>
              </a:lnSpc>
              <a:buFont typeface="Wingdings" panose="05000000000000000000" pitchFamily="2" charset="2"/>
              <a:buNone/>
              <a:defRPr/>
            </a:pPr>
            <a:r>
              <a:rPr lang="en-GB" altLang="en-US" sz="1800" dirty="0">
                <a:effectLst/>
              </a:rPr>
              <a:t>Once submitted, the pro forma is passed for consideration to one of the College’s Ethical Review Panels</a:t>
            </a:r>
          </a:p>
          <a:p>
            <a:pPr marL="0" indent="0" eaLnBrk="1" hangingPunct="1">
              <a:lnSpc>
                <a:spcPct val="90000"/>
              </a:lnSpc>
              <a:buFont typeface="Wingdings" panose="05000000000000000000" pitchFamily="2" charset="2"/>
              <a:buNone/>
              <a:defRPr/>
            </a:pPr>
            <a:endParaRPr lang="en-GB" altLang="en-US" sz="1800" dirty="0">
              <a:effectLst/>
            </a:endParaRPr>
          </a:p>
          <a:p>
            <a:pPr marL="0" indent="0" eaLnBrk="1" hangingPunct="1">
              <a:lnSpc>
                <a:spcPct val="90000"/>
              </a:lnSpc>
              <a:buFont typeface="Wingdings" panose="05000000000000000000" pitchFamily="2" charset="2"/>
              <a:buNone/>
              <a:defRPr/>
            </a:pPr>
            <a:r>
              <a:rPr lang="en-GB" altLang="en-US" sz="1800" dirty="0">
                <a:effectLst/>
              </a:rPr>
              <a:t>Each panel consists of a Chair, and 3 further academics – one from each Faculty to ensure multi-disciplinary expertise</a:t>
            </a:r>
          </a:p>
          <a:p>
            <a:pPr marL="0" indent="0" eaLnBrk="1" hangingPunct="1">
              <a:lnSpc>
                <a:spcPct val="90000"/>
              </a:lnSpc>
              <a:buFont typeface="Wingdings" panose="05000000000000000000" pitchFamily="2" charset="2"/>
              <a:buNone/>
              <a:defRPr/>
            </a:pPr>
            <a:endParaRPr lang="en-GB" altLang="en-US" sz="1800" dirty="0">
              <a:effectLst/>
            </a:endParaRPr>
          </a:p>
          <a:p>
            <a:pPr marL="0" indent="0" eaLnBrk="1" hangingPunct="1">
              <a:lnSpc>
                <a:spcPct val="90000"/>
              </a:lnSpc>
              <a:buFont typeface="Wingdings" panose="05000000000000000000" pitchFamily="2" charset="2"/>
              <a:buNone/>
              <a:defRPr/>
            </a:pPr>
            <a:r>
              <a:rPr lang="en-GB" altLang="en-US" sz="1800" dirty="0">
                <a:effectLst/>
              </a:rPr>
              <a:t>The panel are sympathetic – each of them will at some stage have had to have completed ethical review and/or had students going through the process.</a:t>
            </a:r>
          </a:p>
          <a:p>
            <a:pPr marL="0" indent="0" eaLnBrk="1" hangingPunct="1">
              <a:lnSpc>
                <a:spcPct val="90000"/>
              </a:lnSpc>
              <a:buFont typeface="Wingdings" panose="05000000000000000000" pitchFamily="2" charset="2"/>
              <a:buNone/>
              <a:defRPr/>
            </a:pPr>
            <a:endParaRPr lang="en-GB" altLang="en-US" sz="1800" dirty="0">
              <a:effectLst/>
            </a:endParaRPr>
          </a:p>
          <a:p>
            <a:pPr marL="0" indent="0" eaLnBrk="1" hangingPunct="1">
              <a:lnSpc>
                <a:spcPct val="90000"/>
              </a:lnSpc>
              <a:buFont typeface="Wingdings" panose="05000000000000000000" pitchFamily="2" charset="2"/>
              <a:buNone/>
              <a:defRPr/>
            </a:pPr>
            <a:r>
              <a:rPr lang="en-GB" altLang="en-US" sz="1800" dirty="0">
                <a:effectLst/>
              </a:rPr>
              <a:t>The panel has 3 main concerns:</a:t>
            </a:r>
          </a:p>
          <a:p>
            <a:pPr marL="0" indent="0" eaLnBrk="1" hangingPunct="1">
              <a:lnSpc>
                <a:spcPct val="90000"/>
              </a:lnSpc>
              <a:buFont typeface="Wingdings" panose="05000000000000000000" pitchFamily="2" charset="2"/>
              <a:buNone/>
              <a:defRPr/>
            </a:pPr>
            <a:endParaRPr lang="en-GB" altLang="en-US" sz="1800" dirty="0">
              <a:effectLst/>
            </a:endParaRPr>
          </a:p>
          <a:p>
            <a:pPr eaLnBrk="1" hangingPunct="1">
              <a:defRPr/>
            </a:pPr>
            <a:r>
              <a:rPr lang="en-GB" altLang="en-US" sz="1800" b="1" dirty="0">
                <a:effectLst/>
              </a:rPr>
              <a:t>Prevention of Harm </a:t>
            </a:r>
            <a:r>
              <a:rPr lang="en-GB" altLang="en-US" sz="1800" dirty="0">
                <a:effectLst/>
              </a:rPr>
              <a:t>– to research participants (including emotional harm), and researchers (are you e.g. interviewing in safe sites)</a:t>
            </a:r>
          </a:p>
          <a:p>
            <a:pPr eaLnBrk="1" hangingPunct="1">
              <a:buFont typeface="Wingdings" panose="05000000000000000000" pitchFamily="2" charset="2"/>
              <a:buNone/>
              <a:defRPr/>
            </a:pPr>
            <a:endParaRPr lang="en-GB" altLang="en-US" sz="1800" dirty="0">
              <a:effectLst/>
            </a:endParaRPr>
          </a:p>
          <a:p>
            <a:pPr eaLnBrk="1" hangingPunct="1">
              <a:defRPr/>
            </a:pPr>
            <a:r>
              <a:rPr lang="en-GB" altLang="en-US" sz="1800" b="1" dirty="0">
                <a:effectLst/>
              </a:rPr>
              <a:t>Informed Consent </a:t>
            </a:r>
            <a:r>
              <a:rPr lang="en-GB" altLang="en-US" sz="1800" dirty="0">
                <a:effectLst/>
              </a:rPr>
              <a:t>– do participants understand the research they are being asked if they would like to participate in? (include examples of your information sheet for participants, and a form for them to give consent) Do they understand how the research will be used (confidentiality/anonymity) </a:t>
            </a:r>
          </a:p>
          <a:p>
            <a:pPr eaLnBrk="1" hangingPunct="1">
              <a:defRPr/>
            </a:pPr>
            <a:endParaRPr lang="en-GB" altLang="en-US" sz="1800" dirty="0">
              <a:effectLst/>
            </a:endParaRPr>
          </a:p>
          <a:p>
            <a:pPr eaLnBrk="1" hangingPunct="1">
              <a:defRPr/>
            </a:pPr>
            <a:r>
              <a:rPr lang="en-GB" altLang="en-US" sz="1800" b="1" dirty="0">
                <a:effectLst/>
              </a:rPr>
              <a:t>Management of Risk </a:t>
            </a:r>
            <a:r>
              <a:rPr lang="en-GB" altLang="en-US" sz="1800" dirty="0">
                <a:effectLst/>
              </a:rPr>
              <a:t>– will data be stored safely (electronically secure),does the research pose any reputational risk to the College (e.g. will it uncover/report illegal activities </a:t>
            </a:r>
            <a:r>
              <a:rPr lang="en-GB" altLang="en-US" sz="1800" dirty="0" err="1">
                <a:effectLst/>
              </a:rPr>
              <a:t>etc</a:t>
            </a:r>
            <a:r>
              <a:rPr lang="en-GB" altLang="en-US" sz="1800" dirty="0">
                <a:effectLst/>
              </a:rPr>
              <a:t>?)</a:t>
            </a:r>
          </a:p>
          <a:p>
            <a:pPr marL="0" indent="0" eaLnBrk="1" hangingPunct="1">
              <a:lnSpc>
                <a:spcPct val="90000"/>
              </a:lnSpc>
              <a:buFont typeface="Wingdings" panose="05000000000000000000" pitchFamily="2" charset="2"/>
              <a:buNone/>
              <a:defRPr/>
            </a:pPr>
            <a:endParaRPr lang="en-GB" altLang="en-US" sz="1800" dirty="0"/>
          </a:p>
          <a:p>
            <a:pPr marL="0" indent="0" eaLnBrk="1" hangingPunct="1">
              <a:lnSpc>
                <a:spcPct val="90000"/>
              </a:lnSpc>
              <a:buFont typeface="Wingdings" panose="05000000000000000000" pitchFamily="2" charset="2"/>
              <a:buNone/>
              <a:defRPr/>
            </a:pPr>
            <a:endParaRPr lang="en-GB" altLang="en-US" sz="1800" dirty="0"/>
          </a:p>
          <a:p>
            <a:pPr marL="0" indent="0" eaLnBrk="1" hangingPunct="1">
              <a:lnSpc>
                <a:spcPct val="90000"/>
              </a:lnSpc>
              <a:buFont typeface="Wingdings" panose="05000000000000000000" pitchFamily="2" charset="2"/>
              <a:buNone/>
              <a:defRPr/>
            </a:pPr>
            <a:endParaRPr lang="en-GB" altLang="en-US" sz="1800" dirty="0"/>
          </a:p>
          <a:p>
            <a:pPr marL="0" indent="0" eaLnBrk="1" hangingPunct="1">
              <a:lnSpc>
                <a:spcPct val="90000"/>
              </a:lnSpc>
              <a:buFont typeface="Wingdings" panose="05000000000000000000" pitchFamily="2" charset="2"/>
              <a:buNone/>
              <a:defRPr/>
            </a:pPr>
            <a:r>
              <a:rPr lang="en-GB" altLang="en-US" sz="1800" dirty="0"/>
              <a:t>WHO your respondents are, and how you will contact them</a:t>
            </a:r>
          </a:p>
          <a:p>
            <a:pPr marL="0" indent="0" eaLnBrk="1" hangingPunct="1">
              <a:lnSpc>
                <a:spcPct val="90000"/>
              </a:lnSpc>
              <a:buFont typeface="Wingdings" panose="05000000000000000000" pitchFamily="2" charset="2"/>
              <a:buNone/>
              <a:defRPr/>
            </a:pPr>
            <a:r>
              <a:rPr lang="en-GB" altLang="en-US" sz="1800" dirty="0"/>
              <a:t>HOW you will tell them about the research, ask them if they would like to participate, and how you ensure their confidentially/anonymity</a:t>
            </a:r>
          </a:p>
          <a:p>
            <a:pPr marL="0" indent="0" eaLnBrk="1" hangingPunct="1">
              <a:lnSpc>
                <a:spcPct val="90000"/>
              </a:lnSpc>
              <a:buFont typeface="Wingdings" panose="05000000000000000000" pitchFamily="2" charset="2"/>
              <a:buNone/>
              <a:defRPr/>
            </a:pPr>
            <a:r>
              <a:rPr lang="en-GB" altLang="en-US" sz="1800" dirty="0"/>
              <a:t>HOW you will work with them – e.g. a survey, interviews</a:t>
            </a:r>
          </a:p>
          <a:p>
            <a:pPr marL="0" indent="0" eaLnBrk="1" hangingPunct="1">
              <a:lnSpc>
                <a:spcPct val="90000"/>
              </a:lnSpc>
              <a:buFont typeface="Wingdings" panose="05000000000000000000" pitchFamily="2" charset="2"/>
              <a:buNone/>
              <a:defRPr/>
            </a:pPr>
            <a:r>
              <a:rPr lang="en-GB" altLang="en-US" sz="1800" dirty="0"/>
              <a:t>WHAT you will be asking them</a:t>
            </a:r>
          </a:p>
          <a:p>
            <a:pPr marL="0" indent="0" eaLnBrk="1" hangingPunct="1">
              <a:lnSpc>
                <a:spcPct val="90000"/>
              </a:lnSpc>
              <a:buFont typeface="Wingdings" panose="05000000000000000000" pitchFamily="2" charset="2"/>
              <a:buNone/>
              <a:defRPr/>
            </a:pPr>
            <a:r>
              <a:rPr lang="en-GB" altLang="en-US" sz="1800" dirty="0"/>
              <a:t>HOW you will store this data (securely)</a:t>
            </a:r>
          </a:p>
          <a:p>
            <a:pPr marL="0" indent="0" eaLnBrk="1" hangingPunct="1">
              <a:lnSpc>
                <a:spcPct val="90000"/>
              </a:lnSpc>
              <a:buFont typeface="Wingdings" panose="05000000000000000000" pitchFamily="2" charset="2"/>
              <a:buNone/>
              <a:defRPr/>
            </a:pPr>
            <a:r>
              <a:rPr lang="en-GB" altLang="en-US" sz="1800" dirty="0"/>
              <a:t>HOW you will disseminate any research – e.g. where published?</a:t>
            </a:r>
          </a:p>
          <a:p>
            <a:pPr marL="0" indent="0" eaLnBrk="1" hangingPunct="1">
              <a:lnSpc>
                <a:spcPct val="90000"/>
              </a:lnSpc>
              <a:buFont typeface="Wingdings" panose="05000000000000000000" pitchFamily="2" charset="2"/>
              <a:buNone/>
              <a:defRPr/>
            </a:pPr>
            <a:endParaRPr lang="en-GB" altLang="en-US" sz="1800" dirty="0"/>
          </a:p>
          <a:p>
            <a:pPr marL="0" indent="0" eaLnBrk="1" hangingPunct="1">
              <a:lnSpc>
                <a:spcPct val="90000"/>
              </a:lnSpc>
              <a:buFont typeface="Wingdings" panose="05000000000000000000" pitchFamily="2" charset="2"/>
              <a:buNone/>
              <a:defRPr/>
            </a:pPr>
            <a:r>
              <a:rPr lang="en-GB" altLang="en-US" sz="1800" dirty="0"/>
              <a:t>The pro-forma includes a statement by your SUPERVISOR, and is submitted to Hazel Colville</a:t>
            </a:r>
          </a:p>
          <a:p>
            <a:pPr marL="0" indent="0" eaLnBrk="1" hangingPunct="1">
              <a:lnSpc>
                <a:spcPct val="90000"/>
              </a:lnSpc>
              <a:buFont typeface="Wingdings" panose="05000000000000000000" pitchFamily="2" charset="2"/>
              <a:buNone/>
              <a:defRPr/>
            </a:pPr>
            <a:endParaRPr lang="en-GB" altLang="en-US" sz="1800" dirty="0"/>
          </a:p>
          <a:p>
            <a:pPr marL="0" indent="0" eaLnBrk="1" hangingPunct="1">
              <a:lnSpc>
                <a:spcPct val="90000"/>
              </a:lnSpc>
              <a:buFont typeface="Wingdings" panose="05000000000000000000" pitchFamily="2" charset="2"/>
              <a:buNone/>
              <a:defRPr/>
            </a:pPr>
            <a:endParaRPr lang="en-GB" alt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idx="1"/>
          </p:nvPr>
        </p:nvSpPr>
        <p:spPr>
          <a:xfrm>
            <a:off x="395288" y="260350"/>
            <a:ext cx="8229600" cy="4248150"/>
          </a:xfrm>
        </p:spPr>
        <p:txBody>
          <a:bodyPr/>
          <a:lstStyle/>
          <a:p>
            <a:pPr marL="0" indent="0" eaLnBrk="1" hangingPunct="1">
              <a:lnSpc>
                <a:spcPct val="90000"/>
              </a:lnSpc>
              <a:buFont typeface="Wingdings" panose="05000000000000000000" pitchFamily="2" charset="2"/>
              <a:buNone/>
              <a:defRPr/>
            </a:pPr>
            <a:endParaRPr lang="en-GB" altLang="en-US" sz="1800" dirty="0"/>
          </a:p>
          <a:p>
            <a:pPr marL="0" indent="0" eaLnBrk="1" hangingPunct="1">
              <a:lnSpc>
                <a:spcPct val="90000"/>
              </a:lnSpc>
              <a:buFont typeface="Wingdings" panose="05000000000000000000" pitchFamily="2" charset="2"/>
              <a:buNone/>
              <a:defRPr/>
            </a:pPr>
            <a:endParaRPr lang="en-GB" altLang="en-US" sz="1800" dirty="0"/>
          </a:p>
        </p:txBody>
      </p:sp>
      <p:sp>
        <p:nvSpPr>
          <p:cNvPr id="2" name="Rectangle 1"/>
          <p:cNvSpPr/>
          <p:nvPr/>
        </p:nvSpPr>
        <p:spPr>
          <a:xfrm>
            <a:off x="250825" y="404813"/>
            <a:ext cx="8374063" cy="9177337"/>
          </a:xfrm>
          <a:prstGeom prst="rect">
            <a:avLst/>
          </a:prstGeom>
        </p:spPr>
        <p:txBody>
          <a:bodyPr>
            <a:spAutoFit/>
          </a:bodyPr>
          <a:lstStyle/>
          <a:p>
            <a:pPr eaLnBrk="1" hangingPunct="1">
              <a:lnSpc>
                <a:spcPct val="80000"/>
              </a:lnSpc>
              <a:defRPr/>
            </a:pPr>
            <a:r>
              <a:rPr lang="en-GB" altLang="en-US" dirty="0"/>
              <a:t>Possible outcomes</a:t>
            </a:r>
          </a:p>
          <a:p>
            <a:pPr eaLnBrk="1" hangingPunct="1">
              <a:lnSpc>
                <a:spcPct val="80000"/>
              </a:lnSpc>
              <a:defRPr/>
            </a:pPr>
            <a:endParaRPr lang="en-GB" altLang="en-US" dirty="0"/>
          </a:p>
          <a:p>
            <a:pPr marL="285750" indent="-285750" eaLnBrk="1" hangingPunct="1">
              <a:lnSpc>
                <a:spcPct val="80000"/>
              </a:lnSpc>
              <a:buFont typeface="Arial" panose="020B0604020202020204" pitchFamily="34" charset="0"/>
              <a:buChar char="•"/>
              <a:defRPr/>
            </a:pPr>
            <a:r>
              <a:rPr lang="en-GB" altLang="en-US" dirty="0"/>
              <a:t>Approval</a:t>
            </a:r>
          </a:p>
          <a:p>
            <a:pPr marL="285750" indent="-285750" eaLnBrk="1" hangingPunct="1">
              <a:lnSpc>
                <a:spcPct val="80000"/>
              </a:lnSpc>
              <a:buFont typeface="Arial" panose="020B0604020202020204" pitchFamily="34" charset="0"/>
              <a:buChar char="•"/>
              <a:defRPr/>
            </a:pPr>
            <a:endParaRPr lang="en-GB" altLang="en-US" dirty="0"/>
          </a:p>
          <a:p>
            <a:pPr marL="285750" indent="-285750" eaLnBrk="1" hangingPunct="1">
              <a:lnSpc>
                <a:spcPct val="80000"/>
              </a:lnSpc>
              <a:buFont typeface="Arial" panose="020B0604020202020204" pitchFamily="34" charset="0"/>
              <a:buChar char="•"/>
              <a:defRPr/>
            </a:pPr>
            <a:r>
              <a:rPr lang="en-GB" altLang="en-US" dirty="0"/>
              <a:t>Approval with advice</a:t>
            </a:r>
          </a:p>
          <a:p>
            <a:pPr marL="285750" indent="-285750" eaLnBrk="1" hangingPunct="1">
              <a:lnSpc>
                <a:spcPct val="80000"/>
              </a:lnSpc>
              <a:buFont typeface="Arial" panose="020B0604020202020204" pitchFamily="34" charset="0"/>
              <a:buChar char="•"/>
              <a:defRPr/>
            </a:pPr>
            <a:endParaRPr lang="en-GB" altLang="en-US" dirty="0"/>
          </a:p>
          <a:p>
            <a:pPr marL="285750" indent="-285750" eaLnBrk="1" hangingPunct="1">
              <a:lnSpc>
                <a:spcPct val="80000"/>
              </a:lnSpc>
              <a:buFont typeface="Arial" panose="020B0604020202020204" pitchFamily="34" charset="0"/>
              <a:buChar char="•"/>
              <a:defRPr/>
            </a:pPr>
            <a:r>
              <a:rPr lang="en-GB" altLang="en-US" dirty="0"/>
              <a:t>Conditional approval – subject to some minor revisions</a:t>
            </a:r>
          </a:p>
          <a:p>
            <a:pPr marL="285750" indent="-285750" eaLnBrk="1" hangingPunct="1">
              <a:lnSpc>
                <a:spcPct val="80000"/>
              </a:lnSpc>
              <a:buFont typeface="Arial" panose="020B0604020202020204" pitchFamily="34" charset="0"/>
              <a:buChar char="•"/>
              <a:defRPr/>
            </a:pPr>
            <a:endParaRPr lang="en-GB" altLang="en-US" dirty="0"/>
          </a:p>
          <a:p>
            <a:pPr marL="285750" indent="-285750" eaLnBrk="1" hangingPunct="1">
              <a:lnSpc>
                <a:spcPct val="80000"/>
              </a:lnSpc>
              <a:buFont typeface="Arial" panose="020B0604020202020204" pitchFamily="34" charset="0"/>
              <a:buChar char="•"/>
              <a:defRPr/>
            </a:pPr>
            <a:r>
              <a:rPr lang="en-GB" altLang="en-US" dirty="0"/>
              <a:t>Deferment/referral </a:t>
            </a:r>
          </a:p>
          <a:p>
            <a:pPr marL="285750" indent="-285750" eaLnBrk="1" hangingPunct="1">
              <a:lnSpc>
                <a:spcPct val="80000"/>
              </a:lnSpc>
              <a:buFont typeface="Arial" panose="020B0604020202020204" pitchFamily="34" charset="0"/>
              <a:buChar char="•"/>
              <a:defRPr/>
            </a:pPr>
            <a:endParaRPr lang="en-GB" altLang="en-US" dirty="0"/>
          </a:p>
          <a:p>
            <a:pPr marL="285750" indent="-285750" eaLnBrk="1" hangingPunct="1">
              <a:lnSpc>
                <a:spcPct val="80000"/>
              </a:lnSpc>
              <a:buFont typeface="Arial" panose="020B0604020202020204" pitchFamily="34" charset="0"/>
              <a:buChar char="•"/>
              <a:defRPr/>
            </a:pPr>
            <a:r>
              <a:rPr lang="en-GB" altLang="en-US" dirty="0"/>
              <a:t>Rejection</a:t>
            </a:r>
          </a:p>
          <a:p>
            <a:pPr marL="285750" indent="-285750" eaLnBrk="1" hangingPunct="1">
              <a:lnSpc>
                <a:spcPct val="80000"/>
              </a:lnSpc>
              <a:buFont typeface="Arial" panose="020B0604020202020204" pitchFamily="34" charset="0"/>
              <a:buChar char="•"/>
              <a:defRPr/>
            </a:pPr>
            <a:endParaRPr lang="en-GB" altLang="en-US" dirty="0"/>
          </a:p>
          <a:p>
            <a:pPr eaLnBrk="1" hangingPunct="1">
              <a:lnSpc>
                <a:spcPct val="80000"/>
              </a:lnSpc>
              <a:defRPr/>
            </a:pPr>
            <a:endParaRPr lang="en-GB" altLang="en-US" dirty="0"/>
          </a:p>
          <a:p>
            <a:pPr eaLnBrk="1" hangingPunct="1">
              <a:lnSpc>
                <a:spcPct val="80000"/>
              </a:lnSpc>
              <a:defRPr/>
            </a:pPr>
            <a:r>
              <a:rPr lang="en-GB" altLang="en-US" dirty="0"/>
              <a:t>The panel are NOT primarily concerned with whether they think the research is well designed or worthwhile, though if they have major concerns with your methods they may offer some advice on how to improve them</a:t>
            </a:r>
          </a:p>
          <a:p>
            <a:pPr eaLnBrk="1" hangingPunct="1">
              <a:lnSpc>
                <a:spcPct val="80000"/>
              </a:lnSpc>
              <a:defRPr/>
            </a:pPr>
            <a:endParaRPr lang="en-GB" altLang="en-US" dirty="0"/>
          </a:p>
          <a:p>
            <a:pPr eaLnBrk="1" hangingPunct="1">
              <a:lnSpc>
                <a:spcPct val="80000"/>
              </a:lnSpc>
              <a:defRPr/>
            </a:pPr>
            <a:r>
              <a:rPr lang="en-GB" altLang="en-US" dirty="0"/>
              <a:t>The most common reasons for only conditional approval or referral are:</a:t>
            </a:r>
          </a:p>
          <a:p>
            <a:pPr eaLnBrk="1" hangingPunct="1">
              <a:lnSpc>
                <a:spcPct val="80000"/>
              </a:lnSpc>
              <a:defRPr/>
            </a:pPr>
            <a:endParaRPr lang="en-GB" altLang="en-US" dirty="0"/>
          </a:p>
          <a:p>
            <a:pPr marL="285750" indent="-285750" eaLnBrk="1" hangingPunct="1">
              <a:lnSpc>
                <a:spcPct val="80000"/>
              </a:lnSpc>
              <a:buFont typeface="Arial" panose="020B0604020202020204" pitchFamily="34" charset="0"/>
              <a:buChar char="•"/>
              <a:defRPr/>
            </a:pPr>
            <a:endParaRPr lang="en-GB" altLang="en-US" dirty="0"/>
          </a:p>
          <a:p>
            <a:pPr marL="285750" indent="-285750" eaLnBrk="1" hangingPunct="1">
              <a:lnSpc>
                <a:spcPct val="80000"/>
              </a:lnSpc>
              <a:buFont typeface="Arial" panose="020B0604020202020204" pitchFamily="34" charset="0"/>
              <a:buChar char="•"/>
              <a:defRPr/>
            </a:pPr>
            <a:r>
              <a:rPr lang="en-GB" altLang="en-US" b="1" dirty="0"/>
              <a:t>Materials to participants </a:t>
            </a:r>
            <a:r>
              <a:rPr lang="en-GB" altLang="en-US" dirty="0"/>
              <a:t>e.g. information sheets are unsatisfactory (too difficult to understand, not offering full information)</a:t>
            </a:r>
          </a:p>
          <a:p>
            <a:pPr marL="285750" indent="-285750" eaLnBrk="1" hangingPunct="1">
              <a:lnSpc>
                <a:spcPct val="80000"/>
              </a:lnSpc>
              <a:buFont typeface="Arial" panose="020B0604020202020204" pitchFamily="34" charset="0"/>
              <a:buChar char="•"/>
              <a:defRPr/>
            </a:pPr>
            <a:r>
              <a:rPr lang="en-GB" altLang="en-US" b="1" dirty="0"/>
              <a:t>Data Issues </a:t>
            </a:r>
            <a:r>
              <a:rPr lang="en-GB" altLang="en-US" dirty="0"/>
              <a:t>(not securely stored)</a:t>
            </a:r>
          </a:p>
          <a:p>
            <a:pPr marL="285750" indent="-285750" eaLnBrk="1" hangingPunct="1">
              <a:lnSpc>
                <a:spcPct val="80000"/>
              </a:lnSpc>
              <a:buFont typeface="Arial" panose="020B0604020202020204" pitchFamily="34" charset="0"/>
              <a:buChar char="•"/>
              <a:defRPr/>
            </a:pPr>
            <a:r>
              <a:rPr lang="en-GB" altLang="en-US" b="1" dirty="0"/>
              <a:t>Consent issues </a:t>
            </a:r>
            <a:r>
              <a:rPr lang="en-GB" altLang="en-US" dirty="0"/>
              <a:t>(not covering all eventualities e.g. do they also consent to the work being published? Them being identified?)</a:t>
            </a:r>
          </a:p>
          <a:p>
            <a:pPr marL="285750" indent="-285750" eaLnBrk="1" hangingPunct="1">
              <a:lnSpc>
                <a:spcPct val="80000"/>
              </a:lnSpc>
              <a:buFont typeface="Arial" panose="020B0604020202020204" pitchFamily="34" charset="0"/>
              <a:buChar char="•"/>
              <a:defRPr/>
            </a:pPr>
            <a:r>
              <a:rPr lang="en-GB" altLang="en-US" b="1" dirty="0"/>
              <a:t>Safety concerns </a:t>
            </a:r>
            <a:r>
              <a:rPr lang="en-GB" altLang="en-US" dirty="0"/>
              <a:t>(meeting in public or safe spaces)</a:t>
            </a:r>
          </a:p>
          <a:p>
            <a:pPr marL="285750" indent="-285750" eaLnBrk="1" hangingPunct="1">
              <a:lnSpc>
                <a:spcPct val="80000"/>
              </a:lnSpc>
              <a:buFont typeface="Arial" panose="020B0604020202020204" pitchFamily="34" charset="0"/>
              <a:buChar char="•"/>
              <a:defRPr/>
            </a:pPr>
            <a:endParaRPr lang="en-GB" altLang="en-US" dirty="0"/>
          </a:p>
          <a:p>
            <a:pPr marL="285750" indent="-285750" eaLnBrk="1" hangingPunct="1">
              <a:lnSpc>
                <a:spcPct val="80000"/>
              </a:lnSpc>
              <a:buFont typeface="Arial" panose="020B0604020202020204" pitchFamily="34" charset="0"/>
              <a:buChar char="•"/>
              <a:defRPr/>
            </a:pPr>
            <a:endParaRPr lang="en-GB" altLang="en-US" dirty="0"/>
          </a:p>
          <a:p>
            <a:pPr marL="285750" indent="-285750" eaLnBrk="1" hangingPunct="1">
              <a:lnSpc>
                <a:spcPct val="80000"/>
              </a:lnSpc>
              <a:buFont typeface="Arial" panose="020B0604020202020204" pitchFamily="34" charset="0"/>
              <a:buChar char="•"/>
              <a:defRPr/>
            </a:pPr>
            <a:endParaRPr lang="en-GB" altLang="en-US" dirty="0"/>
          </a:p>
          <a:p>
            <a:pPr marL="285750" indent="-285750" eaLnBrk="1" hangingPunct="1">
              <a:lnSpc>
                <a:spcPct val="80000"/>
              </a:lnSpc>
              <a:buFont typeface="Arial" panose="020B0604020202020204" pitchFamily="34" charset="0"/>
              <a:buChar char="•"/>
              <a:defRPr/>
            </a:pPr>
            <a:endParaRPr lang="en-GB" altLang="en-US" dirty="0"/>
          </a:p>
          <a:p>
            <a:pPr marL="285750" indent="-285750" eaLnBrk="1" hangingPunct="1">
              <a:lnSpc>
                <a:spcPct val="80000"/>
              </a:lnSpc>
              <a:buFont typeface="Arial" panose="020B0604020202020204" pitchFamily="34" charset="0"/>
              <a:buChar char="•"/>
              <a:defRPr/>
            </a:pPr>
            <a:endParaRPr lang="en-GB" altLang="en-US" dirty="0"/>
          </a:p>
          <a:p>
            <a:pPr marL="285750" indent="-285750" eaLnBrk="1" hangingPunct="1">
              <a:lnSpc>
                <a:spcPct val="80000"/>
              </a:lnSpc>
              <a:buFont typeface="Arial" panose="020B0604020202020204" pitchFamily="34" charset="0"/>
              <a:buChar char="•"/>
              <a:defRPr/>
            </a:pPr>
            <a:endParaRPr lang="en-GB" altLang="en-US" dirty="0"/>
          </a:p>
          <a:p>
            <a:pPr marL="285750" indent="-285750" eaLnBrk="1" hangingPunct="1">
              <a:lnSpc>
                <a:spcPct val="80000"/>
              </a:lnSpc>
              <a:buFont typeface="Arial" panose="020B0604020202020204" pitchFamily="34" charset="0"/>
              <a:buChar char="•"/>
              <a:defRPr/>
            </a:pPr>
            <a:endParaRPr lang="en-GB" altLang="en-US" dirty="0"/>
          </a:p>
          <a:p>
            <a:pPr marL="285750" indent="-285750" eaLnBrk="1" hangingPunct="1">
              <a:lnSpc>
                <a:spcPct val="80000"/>
              </a:lnSpc>
              <a:buFont typeface="Arial" panose="020B0604020202020204" pitchFamily="34" charset="0"/>
              <a:buChar char="•"/>
              <a:defRPr/>
            </a:pPr>
            <a:endParaRPr lang="en-GB" altLang="en-US" dirty="0"/>
          </a:p>
          <a:p>
            <a:pPr marL="285750" indent="-285750" eaLnBrk="1" hangingPunct="1">
              <a:lnSpc>
                <a:spcPct val="80000"/>
              </a:lnSpc>
              <a:buFont typeface="Arial" panose="020B0604020202020204" pitchFamily="34" charset="0"/>
              <a:buChar char="•"/>
              <a:defRPr/>
            </a:pPr>
            <a:endParaRPr lang="en-GB" altLang="en-US" dirty="0"/>
          </a:p>
          <a:p>
            <a:pPr marL="285750" indent="-285750" eaLnBrk="1" hangingPunct="1">
              <a:lnSpc>
                <a:spcPct val="80000"/>
              </a:lnSpc>
              <a:buFont typeface="Arial" panose="020B0604020202020204" pitchFamily="34" charset="0"/>
              <a:buChar char="•"/>
              <a:defRPr/>
            </a:pPr>
            <a:endParaRPr lang="en-GB" altLang="en-US" dirty="0"/>
          </a:p>
          <a:p>
            <a:pPr marL="285750" indent="-285750" eaLnBrk="1" hangingPunct="1">
              <a:lnSpc>
                <a:spcPct val="80000"/>
              </a:lnSpc>
              <a:buFont typeface="Arial" panose="020B0604020202020204" pitchFamily="34" charset="0"/>
              <a:buChar char="•"/>
              <a:defRPr/>
            </a:pPr>
            <a:endParaRPr lang="en-GB" altLang="en-US" dirty="0"/>
          </a:p>
          <a:p>
            <a:pPr marL="285750" indent="-285750" eaLnBrk="1" hangingPunct="1">
              <a:lnSpc>
                <a:spcPct val="80000"/>
              </a:lnSpc>
              <a:buFont typeface="Arial" panose="020B0604020202020204" pitchFamily="34" charset="0"/>
              <a:buChar char="•"/>
              <a:defRPr/>
            </a:pPr>
            <a:endParaRPr lang="en-GB" altLang="en-US" dirty="0"/>
          </a:p>
          <a:p>
            <a:pPr marL="285750" indent="-285750" eaLnBrk="1" hangingPunct="1">
              <a:lnSpc>
                <a:spcPct val="80000"/>
              </a:lnSpc>
              <a:buFont typeface="Arial" panose="020B0604020202020204" pitchFamily="34" charset="0"/>
              <a:buChar char="•"/>
              <a:defRPr/>
            </a:pPr>
            <a:endParaRPr lang="en-GB" altLang="en-US" dirty="0"/>
          </a:p>
          <a:p>
            <a:pPr marL="285750" indent="-285750" eaLnBrk="1" hangingPunct="1">
              <a:lnSpc>
                <a:spcPct val="80000"/>
              </a:lnSpc>
              <a:buFont typeface="Arial" panose="020B0604020202020204" pitchFamily="34" charset="0"/>
              <a:buChar char="•"/>
              <a:defRPr/>
            </a:pPr>
            <a:endParaRPr lang="en-GB"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idx="1"/>
          </p:nvPr>
        </p:nvSpPr>
        <p:spPr>
          <a:xfrm>
            <a:off x="250825" y="188913"/>
            <a:ext cx="8229600" cy="4248150"/>
          </a:xfrm>
        </p:spPr>
        <p:txBody>
          <a:bodyPr/>
          <a:lstStyle/>
          <a:p>
            <a:pPr marL="0" indent="0" eaLnBrk="1" hangingPunct="1">
              <a:lnSpc>
                <a:spcPct val="90000"/>
              </a:lnSpc>
              <a:buFont typeface="Wingdings" panose="05000000000000000000" pitchFamily="2" charset="2"/>
              <a:buNone/>
              <a:defRPr/>
            </a:pPr>
            <a:endParaRPr lang="en-GB" altLang="en-US" sz="1800" dirty="0"/>
          </a:p>
          <a:p>
            <a:pPr marL="0" indent="0" eaLnBrk="1" hangingPunct="1">
              <a:lnSpc>
                <a:spcPct val="90000"/>
              </a:lnSpc>
              <a:buFont typeface="Wingdings" panose="05000000000000000000" pitchFamily="2" charset="2"/>
              <a:buNone/>
              <a:defRPr/>
            </a:pPr>
            <a:endParaRPr lang="en-GB" altLang="en-US" sz="1800" dirty="0"/>
          </a:p>
        </p:txBody>
      </p:sp>
      <p:sp>
        <p:nvSpPr>
          <p:cNvPr id="2" name="Rectangle 1"/>
          <p:cNvSpPr/>
          <p:nvPr/>
        </p:nvSpPr>
        <p:spPr>
          <a:xfrm>
            <a:off x="250825" y="404813"/>
            <a:ext cx="8374063" cy="9039225"/>
          </a:xfrm>
          <a:prstGeom prst="rect">
            <a:avLst/>
          </a:prstGeom>
        </p:spPr>
        <p:txBody>
          <a:bodyPr>
            <a:spAutoFit/>
          </a:bodyPr>
          <a:lstStyle/>
          <a:p>
            <a:pPr eaLnBrk="1" hangingPunct="1">
              <a:lnSpc>
                <a:spcPct val="80000"/>
              </a:lnSpc>
              <a:defRPr/>
            </a:pPr>
            <a:r>
              <a:rPr lang="en-GB" altLang="en-US" b="1" dirty="0"/>
              <a:t>Process</a:t>
            </a:r>
          </a:p>
          <a:p>
            <a:pPr eaLnBrk="1" hangingPunct="1">
              <a:lnSpc>
                <a:spcPct val="80000"/>
              </a:lnSpc>
              <a:defRPr/>
            </a:pPr>
            <a:endParaRPr lang="en-GB" altLang="en-US" dirty="0"/>
          </a:p>
          <a:p>
            <a:pPr eaLnBrk="1" hangingPunct="1">
              <a:lnSpc>
                <a:spcPct val="80000"/>
              </a:lnSpc>
              <a:defRPr/>
            </a:pPr>
            <a:r>
              <a:rPr lang="en-GB" altLang="en-US" dirty="0"/>
              <a:t>The panel will invite you to attend the meeting to answer any questions they have about your application</a:t>
            </a:r>
          </a:p>
          <a:p>
            <a:pPr eaLnBrk="1" hangingPunct="1">
              <a:lnSpc>
                <a:spcPct val="80000"/>
              </a:lnSpc>
              <a:defRPr/>
            </a:pPr>
            <a:endParaRPr lang="en-GB" altLang="en-US" dirty="0"/>
          </a:p>
          <a:p>
            <a:pPr eaLnBrk="1" hangingPunct="1">
              <a:lnSpc>
                <a:spcPct val="80000"/>
              </a:lnSpc>
              <a:defRPr/>
            </a:pPr>
            <a:r>
              <a:rPr lang="en-GB" altLang="en-US" dirty="0"/>
              <a:t>Attend if you can – it is NOT a scary experience, and you may be able to answer any concerns they have there and then, avoiding the necessity for revisions: if there are revisions, it is a chance to ask exactly what is they want</a:t>
            </a:r>
          </a:p>
          <a:p>
            <a:pPr eaLnBrk="1" hangingPunct="1">
              <a:lnSpc>
                <a:spcPct val="80000"/>
              </a:lnSpc>
              <a:defRPr/>
            </a:pPr>
            <a:endParaRPr lang="en-GB" altLang="en-US" dirty="0"/>
          </a:p>
          <a:p>
            <a:pPr eaLnBrk="1" hangingPunct="1">
              <a:lnSpc>
                <a:spcPct val="80000"/>
              </a:lnSpc>
              <a:defRPr/>
            </a:pPr>
            <a:r>
              <a:rPr lang="en-GB" altLang="en-US" dirty="0"/>
              <a:t>Revisions are considered by the member of the panel who led in the discussion of your application – they can usually be approved by email</a:t>
            </a:r>
          </a:p>
          <a:p>
            <a:pPr eaLnBrk="1" hangingPunct="1">
              <a:lnSpc>
                <a:spcPct val="80000"/>
              </a:lnSpc>
              <a:defRPr/>
            </a:pPr>
            <a:endParaRPr lang="en-GB" altLang="en-US" dirty="0"/>
          </a:p>
          <a:p>
            <a:pPr eaLnBrk="1" hangingPunct="1">
              <a:lnSpc>
                <a:spcPct val="80000"/>
              </a:lnSpc>
              <a:defRPr/>
            </a:pPr>
            <a:r>
              <a:rPr lang="en-GB" altLang="en-US" dirty="0"/>
              <a:t>Allow 1-2 months from application to final approval – make sure you submit an application 1-2 months before you plan any data collection</a:t>
            </a:r>
          </a:p>
          <a:p>
            <a:pPr eaLnBrk="1" hangingPunct="1">
              <a:lnSpc>
                <a:spcPct val="80000"/>
              </a:lnSpc>
              <a:defRPr/>
            </a:pPr>
            <a:endParaRPr lang="en-GB" altLang="en-US" dirty="0"/>
          </a:p>
          <a:p>
            <a:pPr eaLnBrk="1" hangingPunct="1">
              <a:lnSpc>
                <a:spcPct val="80000"/>
              </a:lnSpc>
              <a:defRPr/>
            </a:pPr>
            <a:r>
              <a:rPr lang="en-GB" altLang="en-US" dirty="0"/>
              <a:t>Many Schools include successful completion of ethical review as part of the procedures for Year 1 Progression</a:t>
            </a:r>
          </a:p>
          <a:p>
            <a:pPr eaLnBrk="1" hangingPunct="1">
              <a:lnSpc>
                <a:spcPct val="80000"/>
              </a:lnSpc>
              <a:defRPr/>
            </a:pPr>
            <a:endParaRPr lang="en-GB" altLang="en-US" dirty="0"/>
          </a:p>
          <a:p>
            <a:pPr eaLnBrk="1" hangingPunct="1">
              <a:lnSpc>
                <a:spcPct val="80000"/>
              </a:lnSpc>
              <a:defRPr/>
            </a:pPr>
            <a:r>
              <a:rPr lang="en-GB" altLang="en-US" dirty="0"/>
              <a:t>Talk to your supervisor about ethical review – they will very likely have past successful applications by other students you can look at to make the whole thing easier</a:t>
            </a:r>
          </a:p>
          <a:p>
            <a:pPr eaLnBrk="1" hangingPunct="1">
              <a:lnSpc>
                <a:spcPct val="80000"/>
              </a:lnSpc>
              <a:defRPr/>
            </a:pPr>
            <a:endParaRPr lang="en-GB" altLang="en-US" dirty="0"/>
          </a:p>
          <a:p>
            <a:pPr eaLnBrk="1" hangingPunct="1">
              <a:lnSpc>
                <a:spcPct val="80000"/>
              </a:lnSpc>
              <a:defRPr/>
            </a:pPr>
            <a:r>
              <a:rPr lang="en-GB" altLang="en-US" dirty="0"/>
              <a:t>If you have any queries, contact Hazel Colville – she is extremely helpful!</a:t>
            </a:r>
          </a:p>
          <a:p>
            <a:pPr eaLnBrk="1" hangingPunct="1">
              <a:lnSpc>
                <a:spcPct val="80000"/>
              </a:lnSpc>
              <a:defRPr/>
            </a:pPr>
            <a:endParaRPr lang="en-GB" altLang="en-US" dirty="0"/>
          </a:p>
          <a:p>
            <a:pPr fontAlgn="auto">
              <a:lnSpc>
                <a:spcPct val="90000"/>
              </a:lnSpc>
              <a:spcAft>
                <a:spcPts val="0"/>
              </a:spcAft>
              <a:buFont typeface="Arial" panose="020B0604020202020204" pitchFamily="34" charset="0"/>
              <a:buNone/>
              <a:defRPr/>
            </a:pPr>
            <a:r>
              <a:rPr lang="en-GB" altLang="en-US" dirty="0"/>
              <a:t>Hazel Covill: </a:t>
            </a:r>
            <a:r>
              <a:rPr lang="en-GB" altLang="en-US" dirty="0">
                <a:hlinkClick r:id="rId2"/>
              </a:rPr>
              <a:t>h.covill@qmul.ac.uk</a:t>
            </a:r>
            <a:r>
              <a:rPr lang="en-GB" altLang="en-US" dirty="0"/>
              <a:t> </a:t>
            </a:r>
          </a:p>
          <a:p>
            <a:pPr fontAlgn="auto">
              <a:lnSpc>
                <a:spcPct val="90000"/>
              </a:lnSpc>
              <a:spcAft>
                <a:spcPts val="0"/>
              </a:spcAft>
              <a:buFont typeface="Arial" panose="020B0604020202020204" pitchFamily="34" charset="0"/>
              <a:buNone/>
              <a:defRPr/>
            </a:pPr>
            <a:r>
              <a:rPr lang="en-GB" altLang="en-US" dirty="0"/>
              <a:t>Phone: 020 7882 7915/5998</a:t>
            </a:r>
          </a:p>
          <a:p>
            <a:pPr fontAlgn="auto">
              <a:lnSpc>
                <a:spcPct val="90000"/>
              </a:lnSpc>
              <a:spcAft>
                <a:spcPts val="0"/>
              </a:spcAft>
              <a:buFont typeface="Arial" panose="020B0604020202020204" pitchFamily="34" charset="0"/>
              <a:buNone/>
              <a:defRPr/>
            </a:pPr>
            <a:endParaRPr lang="en-GB" altLang="en-US" dirty="0"/>
          </a:p>
          <a:p>
            <a:pPr marL="285750" indent="-285750" eaLnBrk="1" hangingPunct="1">
              <a:lnSpc>
                <a:spcPct val="80000"/>
              </a:lnSpc>
              <a:buFont typeface="Arial" panose="020B0604020202020204" pitchFamily="34" charset="0"/>
              <a:buChar char="•"/>
              <a:defRPr/>
            </a:pPr>
            <a:endParaRPr lang="en-GB" altLang="en-US" dirty="0"/>
          </a:p>
          <a:p>
            <a:pPr marL="285750" indent="-285750" eaLnBrk="1" hangingPunct="1">
              <a:lnSpc>
                <a:spcPct val="80000"/>
              </a:lnSpc>
              <a:buFont typeface="Arial" panose="020B0604020202020204" pitchFamily="34" charset="0"/>
              <a:buChar char="•"/>
              <a:defRPr/>
            </a:pPr>
            <a:endParaRPr lang="en-GB" altLang="en-US" dirty="0"/>
          </a:p>
          <a:p>
            <a:pPr marL="285750" indent="-285750" eaLnBrk="1" hangingPunct="1">
              <a:lnSpc>
                <a:spcPct val="80000"/>
              </a:lnSpc>
              <a:buFont typeface="Arial" panose="020B0604020202020204" pitchFamily="34" charset="0"/>
              <a:buChar char="•"/>
              <a:defRPr/>
            </a:pPr>
            <a:endParaRPr lang="en-GB" altLang="en-US" dirty="0"/>
          </a:p>
          <a:p>
            <a:pPr marL="285750" indent="-285750" eaLnBrk="1" hangingPunct="1">
              <a:lnSpc>
                <a:spcPct val="80000"/>
              </a:lnSpc>
              <a:buFont typeface="Arial" panose="020B0604020202020204" pitchFamily="34" charset="0"/>
              <a:buChar char="•"/>
              <a:defRPr/>
            </a:pPr>
            <a:endParaRPr lang="en-GB" altLang="en-US" dirty="0"/>
          </a:p>
          <a:p>
            <a:pPr marL="285750" indent="-285750" eaLnBrk="1" hangingPunct="1">
              <a:lnSpc>
                <a:spcPct val="80000"/>
              </a:lnSpc>
              <a:buFont typeface="Arial" panose="020B0604020202020204" pitchFamily="34" charset="0"/>
              <a:buChar char="•"/>
              <a:defRPr/>
            </a:pPr>
            <a:endParaRPr lang="en-GB" altLang="en-US" dirty="0"/>
          </a:p>
          <a:p>
            <a:pPr marL="285750" indent="-285750" eaLnBrk="1" hangingPunct="1">
              <a:lnSpc>
                <a:spcPct val="80000"/>
              </a:lnSpc>
              <a:buFont typeface="Arial" panose="020B0604020202020204" pitchFamily="34" charset="0"/>
              <a:buChar char="•"/>
              <a:defRPr/>
            </a:pPr>
            <a:endParaRPr lang="en-GB" altLang="en-US" dirty="0"/>
          </a:p>
          <a:p>
            <a:pPr marL="285750" indent="-285750" eaLnBrk="1" hangingPunct="1">
              <a:lnSpc>
                <a:spcPct val="80000"/>
              </a:lnSpc>
              <a:buFont typeface="Arial" panose="020B0604020202020204" pitchFamily="34" charset="0"/>
              <a:buChar char="•"/>
              <a:defRPr/>
            </a:pPr>
            <a:endParaRPr lang="en-GB" altLang="en-US" dirty="0"/>
          </a:p>
          <a:p>
            <a:pPr marL="285750" indent="-285750" eaLnBrk="1" hangingPunct="1">
              <a:lnSpc>
                <a:spcPct val="80000"/>
              </a:lnSpc>
              <a:buFont typeface="Arial" panose="020B0604020202020204" pitchFamily="34" charset="0"/>
              <a:buChar char="•"/>
              <a:defRPr/>
            </a:pPr>
            <a:endParaRPr lang="en-GB" altLang="en-US" dirty="0"/>
          </a:p>
          <a:p>
            <a:pPr marL="285750" indent="-285750" eaLnBrk="1" hangingPunct="1">
              <a:lnSpc>
                <a:spcPct val="80000"/>
              </a:lnSpc>
              <a:buFont typeface="Arial" panose="020B0604020202020204" pitchFamily="34" charset="0"/>
              <a:buChar char="•"/>
              <a:defRPr/>
            </a:pPr>
            <a:endParaRPr lang="en-GB" altLang="en-US" dirty="0"/>
          </a:p>
          <a:p>
            <a:pPr marL="285750" indent="-285750" eaLnBrk="1" hangingPunct="1">
              <a:lnSpc>
                <a:spcPct val="80000"/>
              </a:lnSpc>
              <a:buFont typeface="Arial" panose="020B0604020202020204" pitchFamily="34" charset="0"/>
              <a:buChar char="•"/>
              <a:defRPr/>
            </a:pPr>
            <a:endParaRPr lang="en-GB" altLang="en-US" dirty="0"/>
          </a:p>
          <a:p>
            <a:pPr marL="285750" indent="-285750" eaLnBrk="1" hangingPunct="1">
              <a:lnSpc>
                <a:spcPct val="80000"/>
              </a:lnSpc>
              <a:buFont typeface="Arial" panose="020B0604020202020204" pitchFamily="34" charset="0"/>
              <a:buChar char="•"/>
              <a:defRPr/>
            </a:pPr>
            <a:endParaRPr lang="en-GB" altLang="en-US" dirty="0"/>
          </a:p>
          <a:p>
            <a:pPr marL="285750" indent="-285750" eaLnBrk="1" hangingPunct="1">
              <a:lnSpc>
                <a:spcPct val="80000"/>
              </a:lnSpc>
              <a:buFont typeface="Arial" panose="020B0604020202020204" pitchFamily="34" charset="0"/>
              <a:buChar char="•"/>
              <a:defRPr/>
            </a:pPr>
            <a:endParaRPr lang="en-GB" altLang="en-US" dirty="0"/>
          </a:p>
          <a:p>
            <a:pPr marL="285750" indent="-285750" eaLnBrk="1" hangingPunct="1">
              <a:lnSpc>
                <a:spcPct val="80000"/>
              </a:lnSpc>
              <a:buFont typeface="Arial" panose="020B0604020202020204" pitchFamily="34" charset="0"/>
              <a:buChar char="•"/>
              <a:defRPr/>
            </a:pPr>
            <a:endParaRPr lang="en-GB"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682C9-DCEF-BE41-AE3E-B1B1657BDCDB}"/>
              </a:ext>
            </a:extLst>
          </p:cNvPr>
          <p:cNvSpPr>
            <a:spLocks noGrp="1"/>
          </p:cNvSpPr>
          <p:nvPr>
            <p:ph type="title"/>
          </p:nvPr>
        </p:nvSpPr>
        <p:spPr/>
        <p:txBody>
          <a:bodyPr/>
          <a:lstStyle/>
          <a:p>
            <a:r>
              <a:rPr lang="en-US" dirty="0"/>
              <a:t>RI in practice</a:t>
            </a:r>
          </a:p>
        </p:txBody>
      </p:sp>
      <p:sp>
        <p:nvSpPr>
          <p:cNvPr id="4" name="Content Placeholder 3">
            <a:extLst>
              <a:ext uri="{FF2B5EF4-FFF2-40B4-BE49-F238E27FC236}">
                <a16:creationId xmlns:a16="http://schemas.microsoft.com/office/drawing/2014/main" id="{F6157737-1FA6-8044-AD2A-4C0AD899D404}"/>
              </a:ext>
            </a:extLst>
          </p:cNvPr>
          <p:cNvSpPr>
            <a:spLocks noGrp="1"/>
          </p:cNvSpPr>
          <p:nvPr>
            <p:ph idx="1"/>
          </p:nvPr>
        </p:nvSpPr>
        <p:spPr/>
        <p:txBody>
          <a:bodyPr/>
          <a:lstStyle/>
          <a:p>
            <a:r>
              <a:rPr lang="en-US" dirty="0"/>
              <a:t>The end point - publication </a:t>
            </a:r>
          </a:p>
        </p:txBody>
      </p:sp>
    </p:spTree>
    <p:extLst>
      <p:ext uri="{BB962C8B-B14F-4D97-AF65-F5344CB8AC3E}">
        <p14:creationId xmlns:p14="http://schemas.microsoft.com/office/powerpoint/2010/main" val="1630578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56AF92AB-D0C9-3549-A0C9-562377B34683}"/>
              </a:ext>
            </a:extLst>
          </p:cNvPr>
          <p:cNvSpPr>
            <a:spLocks noGrp="1" noChangeArrowheads="1"/>
          </p:cNvSpPr>
          <p:nvPr/>
        </p:nvSpPr>
        <p:spPr bwMode="auto">
          <a:xfrm>
            <a:off x="533400" y="1143000"/>
            <a:ext cx="6019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4400">
              <a:solidFill>
                <a:srgbClr val="1B488F"/>
              </a:solidFill>
              <a:latin typeface="Shaker 2 Lancet Regular" pitchFamily="50" charset="0"/>
            </a:endParaRPr>
          </a:p>
        </p:txBody>
      </p:sp>
      <p:sp>
        <p:nvSpPr>
          <p:cNvPr id="63490" name="Rectangle 11">
            <a:extLst>
              <a:ext uri="{FF2B5EF4-FFF2-40B4-BE49-F238E27FC236}">
                <a16:creationId xmlns:a16="http://schemas.microsoft.com/office/drawing/2014/main" id="{819E3CC0-1B12-3C4E-AE24-8B7BC2A985F5}"/>
              </a:ext>
            </a:extLst>
          </p:cNvPr>
          <p:cNvSpPr>
            <a:spLocks noChangeArrowheads="1"/>
          </p:cNvSpPr>
          <p:nvPr/>
        </p:nvSpPr>
        <p:spPr bwMode="auto">
          <a:xfrm>
            <a:off x="8610600" y="0"/>
            <a:ext cx="179388" cy="727075"/>
          </a:xfrm>
          <a:prstGeom prst="rect">
            <a:avLst/>
          </a:prstGeom>
          <a:solidFill>
            <a:srgbClr val="1B488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rgbClr val="000000"/>
              </a:solidFill>
              <a:latin typeface="Shaker 2 Lancet Regular" pitchFamily="50" charset="0"/>
            </a:endParaRPr>
          </a:p>
        </p:txBody>
      </p:sp>
      <p:sp>
        <p:nvSpPr>
          <p:cNvPr id="63491" name="Rectangle 12">
            <a:extLst>
              <a:ext uri="{FF2B5EF4-FFF2-40B4-BE49-F238E27FC236}">
                <a16:creationId xmlns:a16="http://schemas.microsoft.com/office/drawing/2014/main" id="{8EB24F98-4AE7-AB46-A189-1376AFB865A7}"/>
              </a:ext>
            </a:extLst>
          </p:cNvPr>
          <p:cNvSpPr>
            <a:spLocks noGrp="1" noChangeArrowheads="1"/>
          </p:cNvSpPr>
          <p:nvPr/>
        </p:nvSpPr>
        <p:spPr bwMode="auto">
          <a:xfrm>
            <a:off x="525463" y="633413"/>
            <a:ext cx="67389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4000" dirty="0">
                <a:latin typeface="+mj-lt"/>
              </a:rPr>
              <a:t>Seven problematic areas</a:t>
            </a:r>
          </a:p>
        </p:txBody>
      </p:sp>
      <p:sp>
        <p:nvSpPr>
          <p:cNvPr id="3" name="Content Placeholder 2">
            <a:extLst>
              <a:ext uri="{FF2B5EF4-FFF2-40B4-BE49-F238E27FC236}">
                <a16:creationId xmlns:a16="http://schemas.microsoft.com/office/drawing/2014/main" id="{0C6985EF-A6D1-C044-B9DE-14D8761F7171}"/>
              </a:ext>
            </a:extLst>
          </p:cNvPr>
          <p:cNvSpPr>
            <a:spLocks noGrp="1"/>
          </p:cNvSpPr>
          <p:nvPr>
            <p:ph idx="1"/>
          </p:nvPr>
        </p:nvSpPr>
        <p:spPr>
          <a:xfrm>
            <a:off x="683568" y="1638300"/>
            <a:ext cx="8229600" cy="4525963"/>
          </a:xfrm>
        </p:spPr>
        <p:txBody>
          <a:bodyPr/>
          <a:lstStyle/>
          <a:p>
            <a:r>
              <a:rPr lang="en-GB" altLang="en-US" sz="2800" dirty="0">
                <a:ea typeface="ＭＳ Ｐゴシック" panose="020B0600070205080204" pitchFamily="34" charset="-128"/>
              </a:rPr>
              <a:t>planning: protocol, statistical plan, ethics/consent, authorship and responsibilities </a:t>
            </a:r>
            <a:r>
              <a:rPr lang="en-GB" altLang="en-US" sz="2800" dirty="0">
                <a:solidFill>
                  <a:srgbClr val="FF0000"/>
                </a:solidFill>
                <a:ea typeface="ＭＳ Ｐゴシック" panose="020B0600070205080204" pitchFamily="34" charset="-128"/>
              </a:rPr>
              <a:t>decide early!</a:t>
            </a:r>
            <a:endParaRPr lang="en-GB" altLang="en-US" sz="2800" dirty="0">
              <a:ea typeface="ＭＳ Ｐゴシック" panose="020B0600070205080204" pitchFamily="34" charset="-128"/>
            </a:endParaRPr>
          </a:p>
          <a:p>
            <a:r>
              <a:rPr lang="en-GB" altLang="en-US" sz="2800" dirty="0">
                <a:ea typeface="ＭＳ Ｐゴシック" panose="020B0600070205080204" pitchFamily="34" charset="-128"/>
              </a:rPr>
              <a:t>actual authorship = contribution = accountability</a:t>
            </a:r>
          </a:p>
          <a:p>
            <a:r>
              <a:rPr lang="en-GB" altLang="en-US" sz="2800" dirty="0">
                <a:ea typeface="ＭＳ Ｐゴシック" panose="020B0600070205080204" pitchFamily="34" charset="-128"/>
              </a:rPr>
              <a:t>full + honest reporting</a:t>
            </a:r>
          </a:p>
          <a:p>
            <a:r>
              <a:rPr lang="en-GB" altLang="en-US" sz="2800" dirty="0">
                <a:ea typeface="ＭＳ Ｐゴシック" panose="020B0600070205080204" pitchFamily="34" charset="-128"/>
              </a:rPr>
              <a:t>publish!</a:t>
            </a:r>
          </a:p>
          <a:p>
            <a:r>
              <a:rPr lang="en-GB" altLang="en-US" sz="2800" dirty="0">
                <a:ea typeface="ＭＳ Ｐゴシック" panose="020B0600070205080204" pitchFamily="34" charset="-128"/>
              </a:rPr>
              <a:t>declaration of interest (conflict of interest)</a:t>
            </a:r>
          </a:p>
          <a:p>
            <a:r>
              <a:rPr lang="en-GB" altLang="en-US" sz="2800" dirty="0">
                <a:ea typeface="ＭＳ Ｐゴシック" panose="020B0600070205080204" pitchFamily="34" charset="-128"/>
              </a:rPr>
              <a:t>responsibility after publication</a:t>
            </a:r>
          </a:p>
          <a:p>
            <a:pPr marL="0" indent="0">
              <a:buNone/>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5018836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900113" y="115888"/>
            <a:ext cx="7772400" cy="1828800"/>
          </a:xfrm>
        </p:spPr>
        <p:txBody>
          <a:bodyPr/>
          <a:lstStyle/>
          <a:p>
            <a:pPr eaLnBrk="1" hangingPunct="1">
              <a:defRPr/>
            </a:pPr>
            <a:r>
              <a:rPr lang="en-GB" altLang="en-US" dirty="0"/>
              <a:t>Research Integrity</a:t>
            </a:r>
          </a:p>
        </p:txBody>
      </p:sp>
      <p:sp>
        <p:nvSpPr>
          <p:cNvPr id="2" name="Rectangle 1"/>
          <p:cNvSpPr/>
          <p:nvPr/>
        </p:nvSpPr>
        <p:spPr>
          <a:xfrm>
            <a:off x="179388" y="1916113"/>
            <a:ext cx="8964612" cy="4690515"/>
          </a:xfrm>
          <a:prstGeom prst="rect">
            <a:avLst/>
          </a:prstGeom>
        </p:spPr>
        <p:txBody>
          <a:bodyPr>
            <a:spAutoFit/>
          </a:bodyPr>
          <a:lstStyle/>
          <a:p>
            <a:pPr marL="285750" indent="-285750">
              <a:spcAft>
                <a:spcPct val="20000"/>
              </a:spcAft>
              <a:buFont typeface="Arial" panose="020B0604020202020204" pitchFamily="34" charset="0"/>
              <a:buChar char="•"/>
              <a:defRPr/>
            </a:pPr>
            <a:r>
              <a:rPr lang="en-US" b="1" dirty="0"/>
              <a:t>What is research integrity?</a:t>
            </a:r>
          </a:p>
          <a:p>
            <a:pPr marL="285750" indent="-285750">
              <a:spcAft>
                <a:spcPct val="20000"/>
              </a:spcAft>
              <a:buFont typeface="Arial" panose="020B0604020202020204" pitchFamily="34" charset="0"/>
              <a:buChar char="•"/>
              <a:defRPr/>
            </a:pPr>
            <a:endParaRPr lang="en-US" b="1" dirty="0"/>
          </a:p>
          <a:p>
            <a:pPr marL="285750" indent="-285750">
              <a:spcAft>
                <a:spcPct val="20000"/>
              </a:spcAft>
              <a:buFont typeface="Arial" panose="020B0604020202020204" pitchFamily="34" charset="0"/>
              <a:buChar char="•"/>
              <a:defRPr/>
            </a:pPr>
            <a:r>
              <a:rPr lang="en-US" b="1" dirty="0"/>
              <a:t>Plagiarism</a:t>
            </a:r>
          </a:p>
          <a:p>
            <a:pPr marL="285750" indent="-285750">
              <a:spcAft>
                <a:spcPct val="20000"/>
              </a:spcAft>
              <a:buFont typeface="Arial" panose="020B0604020202020204" pitchFamily="34" charset="0"/>
              <a:buChar char="•"/>
              <a:defRPr/>
            </a:pPr>
            <a:endParaRPr lang="en-US" b="1" dirty="0"/>
          </a:p>
          <a:p>
            <a:pPr marL="285750" indent="-285750">
              <a:spcAft>
                <a:spcPct val="20000"/>
              </a:spcAft>
              <a:buFont typeface="Arial" panose="020B0604020202020204" pitchFamily="34" charset="0"/>
              <a:buChar char="•"/>
              <a:defRPr/>
            </a:pPr>
            <a:r>
              <a:rPr lang="en-US" b="1" dirty="0"/>
              <a:t>Scientific misconduct</a:t>
            </a:r>
          </a:p>
          <a:p>
            <a:pPr marL="285750" indent="-285750">
              <a:spcAft>
                <a:spcPct val="20000"/>
              </a:spcAft>
              <a:buFont typeface="Arial" panose="020B0604020202020204" pitchFamily="34" charset="0"/>
              <a:buChar char="•"/>
              <a:defRPr/>
            </a:pPr>
            <a:endParaRPr lang="en-US" b="1" dirty="0"/>
          </a:p>
          <a:p>
            <a:pPr marL="285750" indent="-285750">
              <a:spcAft>
                <a:spcPct val="20000"/>
              </a:spcAft>
              <a:buFont typeface="Arial" panose="020B0604020202020204" pitchFamily="34" charset="0"/>
              <a:buChar char="•"/>
              <a:defRPr/>
            </a:pPr>
            <a:r>
              <a:rPr lang="en-US" b="1" dirty="0"/>
              <a:t>Reporting scientific misconduct</a:t>
            </a:r>
          </a:p>
          <a:p>
            <a:pPr marL="285750" indent="-285750">
              <a:spcAft>
                <a:spcPct val="20000"/>
              </a:spcAft>
              <a:buFont typeface="Arial" panose="020B0604020202020204" pitchFamily="34" charset="0"/>
              <a:buChar char="•"/>
              <a:defRPr/>
            </a:pPr>
            <a:endParaRPr lang="en-US" b="1" dirty="0"/>
          </a:p>
          <a:p>
            <a:pPr marL="285750" indent="-285750">
              <a:spcAft>
                <a:spcPct val="20000"/>
              </a:spcAft>
              <a:buFont typeface="Arial" panose="020B0604020202020204" pitchFamily="34" charset="0"/>
              <a:buChar char="•"/>
              <a:defRPr/>
            </a:pPr>
            <a:r>
              <a:rPr lang="en-US" b="1" dirty="0"/>
              <a:t>Ethical Review</a:t>
            </a:r>
          </a:p>
          <a:p>
            <a:pPr marL="285750" indent="-285750">
              <a:spcAft>
                <a:spcPct val="20000"/>
              </a:spcAft>
              <a:buFont typeface="Arial" panose="020B0604020202020204" pitchFamily="34" charset="0"/>
              <a:buChar char="•"/>
              <a:defRPr/>
            </a:pPr>
            <a:endParaRPr lang="en-US" b="1" dirty="0"/>
          </a:p>
          <a:p>
            <a:pPr marL="285750" indent="-285750">
              <a:spcAft>
                <a:spcPct val="20000"/>
              </a:spcAft>
              <a:buFont typeface="Arial" panose="020B0604020202020204" pitchFamily="34" charset="0"/>
              <a:buChar char="•"/>
              <a:defRPr/>
            </a:pPr>
            <a:r>
              <a:rPr lang="en-US" b="1" dirty="0"/>
              <a:t>Suboptimal research practices </a:t>
            </a:r>
          </a:p>
          <a:p>
            <a:pPr marL="285750" indent="-285750">
              <a:spcAft>
                <a:spcPct val="20000"/>
              </a:spcAft>
              <a:buFont typeface="Arial" panose="020B0604020202020204" pitchFamily="34" charset="0"/>
              <a:buChar char="•"/>
              <a:defRPr/>
            </a:pPr>
            <a:endParaRPr lang="en-US" b="1" dirty="0"/>
          </a:p>
          <a:p>
            <a:pPr marL="285750" indent="-285750">
              <a:spcAft>
                <a:spcPct val="20000"/>
              </a:spcAft>
              <a:buFont typeface="Arial" panose="020B0604020202020204" pitchFamily="34" charset="0"/>
              <a:buChar char="•"/>
              <a:defRPr/>
            </a:pPr>
            <a:r>
              <a:rPr lang="en-US" b="1" dirty="0"/>
              <a:t>Common and not so common scenarios</a:t>
            </a:r>
          </a:p>
          <a:p>
            <a:pPr>
              <a:spcAft>
                <a:spcPct val="20000"/>
              </a:spcAft>
              <a:defRPr/>
            </a:pPr>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A1CC2-DDF5-4A4B-AD11-95E294FA519D}"/>
              </a:ext>
            </a:extLst>
          </p:cNvPr>
          <p:cNvSpPr>
            <a:spLocks noGrp="1"/>
          </p:cNvSpPr>
          <p:nvPr>
            <p:ph type="title"/>
          </p:nvPr>
        </p:nvSpPr>
        <p:spPr/>
        <p:txBody>
          <a:bodyPr/>
          <a:lstStyle/>
          <a:p>
            <a:r>
              <a:rPr lang="en-US" dirty="0" err="1"/>
              <a:t>Pubpeer</a:t>
            </a:r>
            <a:endParaRPr lang="en-US" dirty="0"/>
          </a:p>
        </p:txBody>
      </p:sp>
      <p:pic>
        <p:nvPicPr>
          <p:cNvPr id="5" name="Content Placeholder 4">
            <a:extLst>
              <a:ext uri="{FF2B5EF4-FFF2-40B4-BE49-F238E27FC236}">
                <a16:creationId xmlns:a16="http://schemas.microsoft.com/office/drawing/2014/main" id="{33AB74BA-2685-914A-9FCA-6B249401B2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9964" y="1981200"/>
            <a:ext cx="5104072" cy="4114800"/>
          </a:xfrm>
        </p:spPr>
      </p:pic>
    </p:spTree>
    <p:extLst>
      <p:ext uri="{BB962C8B-B14F-4D97-AF65-F5344CB8AC3E}">
        <p14:creationId xmlns:p14="http://schemas.microsoft.com/office/powerpoint/2010/main" val="1169344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6A01B-90CB-1644-9447-F323502BBD8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091FC80-F809-4746-A211-0A2B3BF8A5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57993"/>
            <a:ext cx="8229600" cy="3561213"/>
          </a:xfrm>
        </p:spPr>
      </p:pic>
    </p:spTree>
    <p:extLst>
      <p:ext uri="{BB962C8B-B14F-4D97-AF65-F5344CB8AC3E}">
        <p14:creationId xmlns:p14="http://schemas.microsoft.com/office/powerpoint/2010/main" val="1471605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130D7-0B98-1148-9191-28D6EFFAF12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C6EA6F0-28B5-0640-BBCB-1CDCF98AF6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4913" y="1981200"/>
            <a:ext cx="8034174" cy="4114800"/>
          </a:xfrm>
        </p:spPr>
      </p:pic>
    </p:spTree>
    <p:extLst>
      <p:ext uri="{BB962C8B-B14F-4D97-AF65-F5344CB8AC3E}">
        <p14:creationId xmlns:p14="http://schemas.microsoft.com/office/powerpoint/2010/main" val="1670486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C75D1-702E-0D47-8A56-59C39CE334B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1EF3CA6-3C20-074A-8295-73BD063154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06007"/>
            <a:ext cx="8229600" cy="3265185"/>
          </a:xfrm>
        </p:spPr>
      </p:pic>
    </p:spTree>
    <p:extLst>
      <p:ext uri="{BB962C8B-B14F-4D97-AF65-F5344CB8AC3E}">
        <p14:creationId xmlns:p14="http://schemas.microsoft.com/office/powerpoint/2010/main" val="3900245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20282-3189-1348-A5CD-29EB104A8FD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AED6515-7429-FD47-BE18-BCCC6F10CA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980728"/>
            <a:ext cx="5112568" cy="5170157"/>
          </a:xfrm>
        </p:spPr>
      </p:pic>
    </p:spTree>
    <p:extLst>
      <p:ext uri="{BB962C8B-B14F-4D97-AF65-F5344CB8AC3E}">
        <p14:creationId xmlns:p14="http://schemas.microsoft.com/office/powerpoint/2010/main" val="354468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FF9FA-0A60-AC4A-A8EA-F317D44F0F36}"/>
              </a:ext>
            </a:extLst>
          </p:cNvPr>
          <p:cNvSpPr>
            <a:spLocks noGrp="1"/>
          </p:cNvSpPr>
          <p:nvPr>
            <p:ph type="title"/>
          </p:nvPr>
        </p:nvSpPr>
        <p:spPr/>
        <p:txBody>
          <a:bodyPr/>
          <a:lstStyle/>
          <a:p>
            <a:r>
              <a:rPr lang="en-US" dirty="0"/>
              <a:t>Images</a:t>
            </a:r>
          </a:p>
        </p:txBody>
      </p:sp>
      <p:pic>
        <p:nvPicPr>
          <p:cNvPr id="5" name="Content Placeholder 4">
            <a:extLst>
              <a:ext uri="{FF2B5EF4-FFF2-40B4-BE49-F238E27FC236}">
                <a16:creationId xmlns:a16="http://schemas.microsoft.com/office/drawing/2014/main" id="{6B23FAE6-746E-9A45-80B3-8309E8CA4D6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016" r="2290"/>
          <a:stretch/>
        </p:blipFill>
        <p:spPr>
          <a:xfrm>
            <a:off x="1763689" y="1484784"/>
            <a:ext cx="5040560" cy="5173530"/>
          </a:xfrm>
        </p:spPr>
      </p:pic>
    </p:spTree>
    <p:extLst>
      <p:ext uri="{BB962C8B-B14F-4D97-AF65-F5344CB8AC3E}">
        <p14:creationId xmlns:p14="http://schemas.microsoft.com/office/powerpoint/2010/main" val="4253803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ADB66-D250-324E-A7AA-5FA70A7696E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933BA91-A657-7749-9185-17D66068FB8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308" r="1333"/>
          <a:stretch/>
        </p:blipFill>
        <p:spPr>
          <a:xfrm>
            <a:off x="457200" y="1087358"/>
            <a:ext cx="8003232" cy="4997620"/>
          </a:xfrm>
        </p:spPr>
      </p:pic>
    </p:spTree>
    <p:extLst>
      <p:ext uri="{BB962C8B-B14F-4D97-AF65-F5344CB8AC3E}">
        <p14:creationId xmlns:p14="http://schemas.microsoft.com/office/powerpoint/2010/main" val="3012606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9947D-F320-9D44-965F-258AE895DEF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809F19A-14E0-6348-9095-84D2479089C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005" r="3907" b="5316"/>
          <a:stretch/>
        </p:blipFill>
        <p:spPr>
          <a:xfrm>
            <a:off x="1115616" y="1412776"/>
            <a:ext cx="7290487" cy="4752528"/>
          </a:xfrm>
        </p:spPr>
      </p:pic>
    </p:spTree>
    <p:extLst>
      <p:ext uri="{BB962C8B-B14F-4D97-AF65-F5344CB8AC3E}">
        <p14:creationId xmlns:p14="http://schemas.microsoft.com/office/powerpoint/2010/main" val="1846096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9AB18-E00C-DB42-920A-22864E7D533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DF1AE78-DF06-B240-A658-8247F08E7F8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824"/>
          <a:stretch/>
        </p:blipFill>
        <p:spPr>
          <a:xfrm>
            <a:off x="316260" y="2204864"/>
            <a:ext cx="8511480" cy="3240360"/>
          </a:xfrm>
        </p:spPr>
      </p:pic>
    </p:spTree>
    <p:extLst>
      <p:ext uri="{BB962C8B-B14F-4D97-AF65-F5344CB8AC3E}">
        <p14:creationId xmlns:p14="http://schemas.microsoft.com/office/powerpoint/2010/main" val="3662487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F500C-5F51-7940-8576-4AE9864098D1}"/>
              </a:ext>
            </a:extLst>
          </p:cNvPr>
          <p:cNvSpPr>
            <a:spLocks noGrp="1"/>
          </p:cNvSpPr>
          <p:nvPr>
            <p:ph type="title"/>
          </p:nvPr>
        </p:nvSpPr>
        <p:spPr/>
        <p:txBody>
          <a:bodyPr/>
          <a:lstStyle/>
          <a:p>
            <a:r>
              <a:rPr lang="en-US" dirty="0"/>
              <a:t>Retraction watch</a:t>
            </a:r>
          </a:p>
        </p:txBody>
      </p:sp>
      <p:pic>
        <p:nvPicPr>
          <p:cNvPr id="5" name="Content Placeholder 4">
            <a:extLst>
              <a:ext uri="{FF2B5EF4-FFF2-40B4-BE49-F238E27FC236}">
                <a16:creationId xmlns:a16="http://schemas.microsoft.com/office/drawing/2014/main" id="{1C285FAC-5999-D048-B99D-AFBB717AC1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628800"/>
            <a:ext cx="6071482" cy="4823234"/>
          </a:xfrm>
        </p:spPr>
      </p:pic>
    </p:spTree>
    <p:extLst>
      <p:ext uri="{BB962C8B-B14F-4D97-AF65-F5344CB8AC3E}">
        <p14:creationId xmlns:p14="http://schemas.microsoft.com/office/powerpoint/2010/main" val="2263200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5050" y="333375"/>
            <a:ext cx="6604000" cy="768350"/>
          </a:xfrm>
          <a:prstGeom prst="rect">
            <a:avLst/>
          </a:prstGeom>
        </p:spPr>
        <p:txBody>
          <a:bodyPr wrap="none">
            <a:spAutoFit/>
          </a:bodyPr>
          <a:lstStyle/>
          <a:p>
            <a:pPr algn="ctr">
              <a:spcBef>
                <a:spcPct val="50000"/>
              </a:spcBef>
              <a:defRPr/>
            </a:pPr>
            <a:r>
              <a:rPr lang="en-US" sz="4400" dirty="0">
                <a:latin typeface="+mj-lt"/>
                <a:ea typeface="ＭＳ Ｐゴシック" charset="0"/>
                <a:cs typeface="ＭＳ Ｐゴシック" charset="0"/>
              </a:rPr>
              <a:t>Building Blocks of Science</a:t>
            </a:r>
          </a:p>
        </p:txBody>
      </p:sp>
      <p:sp>
        <p:nvSpPr>
          <p:cNvPr id="3" name="Rectangle 2"/>
          <p:cNvSpPr/>
          <p:nvPr/>
        </p:nvSpPr>
        <p:spPr>
          <a:xfrm>
            <a:off x="323850" y="1628775"/>
            <a:ext cx="8496300" cy="4524375"/>
          </a:xfrm>
          <a:prstGeom prst="rect">
            <a:avLst/>
          </a:prstGeom>
        </p:spPr>
        <p:txBody>
          <a:bodyPr>
            <a:spAutoFit/>
          </a:bodyPr>
          <a:lstStyle/>
          <a:p>
            <a:pPr>
              <a:spcAft>
                <a:spcPct val="20000"/>
              </a:spcAft>
              <a:buFont typeface="Times" pitchFamily="1" charset="0"/>
              <a:buChar char="•"/>
              <a:defRPr/>
            </a:pPr>
            <a:r>
              <a:rPr lang="en-US" b="1" dirty="0">
                <a:latin typeface="+mn-lt"/>
              </a:rPr>
              <a:t>Honesty</a:t>
            </a:r>
            <a:r>
              <a:rPr lang="en-US" dirty="0">
                <a:latin typeface="+mn-lt"/>
              </a:rPr>
              <a:t> - Scientists depend upon the truthfulness of their colleagues; each of us builds our discoveries on the work of others; if that work is false, our constructions fall like a house of cards and we must start all over again. The great success of science in our time is based on honesty.</a:t>
            </a:r>
          </a:p>
          <a:p>
            <a:pPr>
              <a:spcAft>
                <a:spcPct val="20000"/>
              </a:spcAft>
              <a:buFont typeface="Times" pitchFamily="1" charset="0"/>
              <a:buChar char="•"/>
              <a:defRPr/>
            </a:pPr>
            <a:r>
              <a:rPr lang="en-US" b="1" dirty="0">
                <a:latin typeface="+mn-lt"/>
              </a:rPr>
              <a:t>Community</a:t>
            </a:r>
            <a:r>
              <a:rPr lang="en-US" dirty="0">
                <a:latin typeface="+mn-lt"/>
              </a:rPr>
              <a:t> - scientists do virtually nothing alone; we exchange ideas in frenzies of excitement; we design and perform experiment together; we rely upon one another day in and day out; we take pleasure in discoveries, no matter who has made them; we give credit where it is due.</a:t>
            </a:r>
          </a:p>
          <a:p>
            <a:pPr>
              <a:spcAft>
                <a:spcPct val="20000"/>
              </a:spcAft>
              <a:buFont typeface="Times" pitchFamily="1" charset="0"/>
              <a:buChar char="•"/>
              <a:defRPr/>
            </a:pPr>
            <a:r>
              <a:rPr lang="en-US" b="1" dirty="0">
                <a:latin typeface="+mn-lt"/>
              </a:rPr>
              <a:t>Commitment</a:t>
            </a:r>
            <a:r>
              <a:rPr lang="en-US" dirty="0">
                <a:latin typeface="+mn-lt"/>
              </a:rPr>
              <a:t> - We love the purposes of science, we love the practice of science, we love to teach the lore of science. These passions give us gratification. And they inspire us to do our best - sometimes even to exceed ourselves.</a:t>
            </a:r>
          </a:p>
          <a:p>
            <a:pPr>
              <a:spcAft>
                <a:spcPct val="20000"/>
              </a:spcAft>
              <a:buFont typeface="Times" pitchFamily="1" charset="0"/>
              <a:buChar char="•"/>
              <a:defRPr/>
            </a:pPr>
            <a:r>
              <a:rPr lang="en-US" b="1" dirty="0">
                <a:latin typeface="+mn-lt"/>
              </a:rPr>
              <a:t>Courage</a:t>
            </a:r>
            <a:r>
              <a:rPr lang="en-US" dirty="0">
                <a:latin typeface="+mn-lt"/>
              </a:rPr>
              <a:t> - Most of the great discoveries in science come from bold acts of the imagination, intellectual daring of the highest order. </a:t>
            </a:r>
            <a:endParaRPr lang="en-US" dirty="0">
              <a:solidFill>
                <a:srgbClr val="FF0000"/>
              </a:solidFill>
              <a:latin typeface="+mn-lt"/>
            </a:endParaRPr>
          </a:p>
          <a:p>
            <a:pPr>
              <a:spcAft>
                <a:spcPct val="20000"/>
              </a:spcAft>
              <a:defRPr/>
            </a:pPr>
            <a:endParaRPr lang="en-US" dirty="0">
              <a:latin typeface="+mn-lt"/>
            </a:endParaRPr>
          </a:p>
          <a:p>
            <a:pPr>
              <a:spcAft>
                <a:spcPct val="20000"/>
              </a:spcAft>
              <a:defRPr/>
            </a:pPr>
            <a:r>
              <a:rPr lang="en-US" i="1" dirty="0">
                <a:latin typeface="+mn-lt"/>
              </a:rPr>
              <a:t>Excerpt from </a:t>
            </a:r>
            <a:r>
              <a:rPr lang="en-US" i="1" dirty="0" err="1">
                <a:latin typeface="+mn-lt"/>
              </a:rPr>
              <a:t>Ahearne</a:t>
            </a:r>
            <a:r>
              <a:rPr lang="en-US" i="1" dirty="0">
                <a:latin typeface="+mn-lt"/>
              </a:rPr>
              <a:t> (1999)</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BCDCB-9F07-8544-9756-54EFF6A5232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71B22A9-38B5-9242-9576-43D3A4BC11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620688"/>
            <a:ext cx="6192688" cy="5692183"/>
          </a:xfrm>
        </p:spPr>
      </p:pic>
    </p:spTree>
    <p:extLst>
      <p:ext uri="{BB962C8B-B14F-4D97-AF65-F5344CB8AC3E}">
        <p14:creationId xmlns:p14="http://schemas.microsoft.com/office/powerpoint/2010/main" val="4210535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4C225-FC4E-EA42-9D3E-12F298EB234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5CD3BFC-6ED2-364D-A70B-14D14D89AC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381000"/>
            <a:ext cx="5328592" cy="6213181"/>
          </a:xfrm>
        </p:spPr>
      </p:pic>
    </p:spTree>
    <p:extLst>
      <p:ext uri="{BB962C8B-B14F-4D97-AF65-F5344CB8AC3E}">
        <p14:creationId xmlns:p14="http://schemas.microsoft.com/office/powerpoint/2010/main" val="305195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C121-02C9-A648-AF2E-DE43DD85F88B}"/>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2F4C67D0-5383-154D-99AF-71274E527C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88640"/>
            <a:ext cx="4392488" cy="6560536"/>
          </a:xfrm>
        </p:spPr>
      </p:pic>
    </p:spTree>
    <p:extLst>
      <p:ext uri="{BB962C8B-B14F-4D97-AF65-F5344CB8AC3E}">
        <p14:creationId xmlns:p14="http://schemas.microsoft.com/office/powerpoint/2010/main" val="1459859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431800" y="2060575"/>
            <a:ext cx="828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800">
                <a:latin typeface="Calibri" panose="020F0502020204030204" pitchFamily="34" charset="0"/>
                <a:cs typeface="Times New Roman" panose="02020603050405020304" pitchFamily="18" charset="0"/>
              </a:rPr>
              <a:t>Ellie’s supervisor sent her a manuscript to referee for a journal. It was an interesting paper right in the area of Ellie’s research and described experiments that she hadn’t previously thought of doing. Ellie recommended that the manuscript was rejected and quickly set up the same experiments. Is this a problem?</a:t>
            </a:r>
            <a:endParaRPr lang="en-GB" altLang="en-US" sz="1800">
              <a:latin typeface="Times New Roman" panose="02020603050405020304" pitchFamily="18" charset="0"/>
              <a:cs typeface="Times New Roman" panose="02020603050405020304" pitchFamily="18" charset="0"/>
            </a:endParaRPr>
          </a:p>
        </p:txBody>
      </p:sp>
      <p:sp>
        <p:nvSpPr>
          <p:cNvPr id="21507" name="Rectangle 1"/>
          <p:cNvSpPr>
            <a:spLocks noChangeArrowheads="1"/>
          </p:cNvSpPr>
          <p:nvPr/>
        </p:nvSpPr>
        <p:spPr bwMode="auto">
          <a:xfrm>
            <a:off x="323850" y="404813"/>
            <a:ext cx="8496300"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80000"/>
              </a:lnSpc>
              <a:spcBef>
                <a:spcPct val="0"/>
              </a:spcBef>
              <a:buClrTx/>
              <a:buSzTx/>
              <a:buFontTx/>
              <a:buNone/>
            </a:pPr>
            <a:r>
              <a:rPr lang="en-GB" altLang="en-US" sz="4400" dirty="0"/>
              <a:t>Scenarios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95536" y="1700808"/>
            <a:ext cx="84248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800" dirty="0">
                <a:latin typeface="Calibri" panose="020F0502020204030204" pitchFamily="34" charset="0"/>
                <a:cs typeface="Times New Roman" panose="02020603050405020304" pitchFamily="18" charset="0"/>
              </a:rPr>
              <a:t>Peter was presenting a poster at a conference. Several people came up to discuss the poster with him and one person made some really useful suggestions about what he might do as a follow-up study. Would it be research misconduct if Peter was to use this person’s ideas in his research?</a:t>
            </a:r>
            <a:endParaRPr lang="en-GB" altLang="en-US" sz="1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251520" y="1772816"/>
            <a:ext cx="84978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800" dirty="0"/>
              <a:t>Evan has nearly finished his PhD. He has been working in collaboration with another PhD student and they have produced quite a lot of joint data. Can this data be used in Evan’s PhD thesis?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264745" y="1916832"/>
            <a:ext cx="88566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800" dirty="0">
                <a:latin typeface="Calibri" panose="020F0502020204030204" pitchFamily="34" charset="0"/>
                <a:cs typeface="Times New Roman" panose="02020603050405020304" pitchFamily="18" charset="0"/>
              </a:rPr>
              <a:t>Sally has a complete draft of her thesis and is almost ready to submit. But her written English is very poor. She asks her supervisor for help in correcting her writing or whether they know of any copy editing services they can recommend. Is this appropriate/acceptable?</a:t>
            </a:r>
            <a:endParaRPr lang="en-GB" altLang="en-US" sz="1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264745" y="1916832"/>
            <a:ext cx="88566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800" dirty="0">
                <a:latin typeface="Calibri" panose="020F0502020204030204" pitchFamily="34" charset="0"/>
                <a:cs typeface="Times New Roman" panose="02020603050405020304" pitchFamily="18" charset="0"/>
              </a:rPr>
              <a:t>Sally has a complete draft of her thesis and is almost ready to submit. But her written English is very poor. She asks her supervisor for help in correcting her writing or whether they know of any copy editing services they can recommend. Is this appropriate/acceptable?</a:t>
            </a:r>
            <a:endParaRPr lang="en-GB"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959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C2DE2C-A4EE-0F49-B26A-113044112688}"/>
              </a:ext>
            </a:extLst>
          </p:cNvPr>
          <p:cNvSpPr>
            <a:spLocks noGrp="1"/>
          </p:cNvSpPr>
          <p:nvPr>
            <p:ph type="title"/>
          </p:nvPr>
        </p:nvSpPr>
        <p:spPr/>
        <p:txBody>
          <a:bodyPr/>
          <a:lstStyle/>
          <a:p>
            <a:r>
              <a:rPr lang="en-US" dirty="0"/>
              <a:t>Not allowed</a:t>
            </a:r>
          </a:p>
        </p:txBody>
      </p:sp>
      <p:sp>
        <p:nvSpPr>
          <p:cNvPr id="4" name="Content Placeholder 3">
            <a:extLst>
              <a:ext uri="{FF2B5EF4-FFF2-40B4-BE49-F238E27FC236}">
                <a16:creationId xmlns:a16="http://schemas.microsoft.com/office/drawing/2014/main" id="{BB0761C9-BAF9-444A-8D26-B87137CE6F8C}"/>
              </a:ext>
            </a:extLst>
          </p:cNvPr>
          <p:cNvSpPr>
            <a:spLocks noGrp="1"/>
          </p:cNvSpPr>
          <p:nvPr>
            <p:ph idx="1"/>
          </p:nvPr>
        </p:nvSpPr>
        <p:spPr/>
        <p:txBody>
          <a:bodyPr/>
          <a:lstStyle/>
          <a:p>
            <a:r>
              <a:rPr lang="en-GB" sz="2400" dirty="0">
                <a:effectLst/>
              </a:rPr>
              <a:t>change the text of the thesis so as to clarify and/or develop the ideas and arguments </a:t>
            </a:r>
            <a:endParaRPr lang="en-GB" sz="2400" dirty="0"/>
          </a:p>
          <a:p>
            <a:r>
              <a:rPr lang="en-GB" sz="2400" dirty="0">
                <a:effectLst/>
              </a:rPr>
              <a:t>reduce the length of the thesis so that it falls within the specified word limit </a:t>
            </a:r>
            <a:endParaRPr lang="en-GB" sz="2400" dirty="0"/>
          </a:p>
          <a:p>
            <a:r>
              <a:rPr lang="en-GB" sz="2400" dirty="0">
                <a:effectLst/>
              </a:rPr>
              <a:t>provide help with referencing </a:t>
            </a:r>
            <a:endParaRPr lang="en-GB" sz="2400" dirty="0"/>
          </a:p>
          <a:p>
            <a:r>
              <a:rPr lang="en-GB" sz="2400" dirty="0">
                <a:effectLst/>
              </a:rPr>
              <a:t>correct information within the thesis </a:t>
            </a:r>
            <a:endParaRPr lang="en-GB" sz="2400" dirty="0"/>
          </a:p>
          <a:p>
            <a:r>
              <a:rPr lang="en-GB" sz="2400" dirty="0">
                <a:effectLst/>
              </a:rPr>
              <a:t>change the ideas/arguments put forward in the thesis </a:t>
            </a:r>
            <a:endParaRPr lang="en-GB" sz="2400" dirty="0"/>
          </a:p>
          <a:p>
            <a:r>
              <a:rPr lang="en-GB" sz="2400" dirty="0">
                <a:effectLst/>
              </a:rPr>
              <a:t>translate the thesis into English (including using online translation tools). </a:t>
            </a:r>
            <a:endParaRPr lang="en-GB" sz="2400" dirty="0"/>
          </a:p>
          <a:p>
            <a:endParaRPr lang="en-US" dirty="0"/>
          </a:p>
        </p:txBody>
      </p:sp>
    </p:spTree>
    <p:extLst>
      <p:ext uri="{BB962C8B-B14F-4D97-AF65-F5344CB8AC3E}">
        <p14:creationId xmlns:p14="http://schemas.microsoft.com/office/powerpoint/2010/main" val="3163765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ED539-5141-564F-BD18-67AD5E189B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88C8AD-BC14-5044-A66D-97A2AC8049F0}"/>
              </a:ext>
            </a:extLst>
          </p:cNvPr>
          <p:cNvSpPr>
            <a:spLocks noGrp="1"/>
          </p:cNvSpPr>
          <p:nvPr>
            <p:ph idx="1"/>
          </p:nvPr>
        </p:nvSpPr>
        <p:spPr/>
        <p:txBody>
          <a:bodyPr/>
          <a:lstStyle/>
          <a:p>
            <a:r>
              <a:rPr lang="en-GB" dirty="0">
                <a:effectLst/>
              </a:rPr>
              <a:t>Supervisors and examiners may suggest amendment, developments and clarifications as part of the supervision and examination process</a:t>
            </a:r>
          </a:p>
          <a:p>
            <a:r>
              <a:rPr lang="en-GB" dirty="0">
                <a:effectLst/>
              </a:rPr>
              <a:t>but responsibility for the content of the final submitted thesis rests with the student. </a:t>
            </a:r>
            <a:endParaRPr lang="en-GB" dirty="0"/>
          </a:p>
          <a:p>
            <a:endParaRPr lang="en-US" dirty="0"/>
          </a:p>
        </p:txBody>
      </p:sp>
    </p:spTree>
    <p:extLst>
      <p:ext uri="{BB962C8B-B14F-4D97-AF65-F5344CB8AC3E}">
        <p14:creationId xmlns:p14="http://schemas.microsoft.com/office/powerpoint/2010/main" val="4220493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9513" y="188913"/>
            <a:ext cx="6784975" cy="769937"/>
          </a:xfrm>
          <a:prstGeom prst="rect">
            <a:avLst/>
          </a:prstGeom>
        </p:spPr>
        <p:txBody>
          <a:bodyPr wrap="none">
            <a:spAutoFit/>
          </a:bodyPr>
          <a:lstStyle/>
          <a:p>
            <a:pPr algn="ctr">
              <a:spcBef>
                <a:spcPct val="50000"/>
              </a:spcBef>
              <a:defRPr/>
            </a:pPr>
            <a:r>
              <a:rPr lang="en-US" sz="4400" dirty="0">
                <a:latin typeface="+mj-lt"/>
                <a:ea typeface="ＭＳ Ｐゴシック" charset="0"/>
              </a:rPr>
              <a:t>Integrity of Research - QM</a:t>
            </a:r>
          </a:p>
        </p:txBody>
      </p:sp>
      <p:sp>
        <p:nvSpPr>
          <p:cNvPr id="3" name="Rectangle 2"/>
          <p:cNvSpPr/>
          <p:nvPr/>
        </p:nvSpPr>
        <p:spPr>
          <a:xfrm>
            <a:off x="185738" y="1628775"/>
            <a:ext cx="8929687" cy="2898775"/>
          </a:xfrm>
          <a:prstGeom prst="rect">
            <a:avLst/>
          </a:prstGeom>
        </p:spPr>
        <p:txBody>
          <a:bodyPr>
            <a:spAutoFit/>
          </a:bodyPr>
          <a:lstStyle/>
          <a:p>
            <a:pPr>
              <a:spcAft>
                <a:spcPts val="600"/>
              </a:spcAft>
              <a:defRPr/>
            </a:pPr>
            <a:r>
              <a:rPr lang="en-US" b="1" dirty="0">
                <a:latin typeface="+mn-lt"/>
              </a:rPr>
              <a:t>Integrity</a:t>
            </a:r>
          </a:p>
          <a:p>
            <a:pPr>
              <a:spcAft>
                <a:spcPts val="600"/>
              </a:spcAft>
              <a:defRPr/>
            </a:pPr>
            <a:r>
              <a:rPr lang="en-US" dirty="0">
                <a:latin typeface="+mn-lt"/>
              </a:rPr>
              <a:t>Academic staff, research staff, visiting academics and research students should be honest in respect of their own actions in research and in their responses to the actions of other researchers. This applies to all research work, including experimental design, generating and </a:t>
            </a:r>
            <a:r>
              <a:rPr lang="en-US" dirty="0" err="1">
                <a:latin typeface="+mn-lt"/>
              </a:rPr>
              <a:t>analysing</a:t>
            </a:r>
            <a:r>
              <a:rPr lang="en-US" dirty="0">
                <a:latin typeface="+mn-lt"/>
              </a:rPr>
              <a:t> data, applying for funding, publishing results, </a:t>
            </a:r>
            <a:r>
              <a:rPr lang="en-US" dirty="0" err="1">
                <a:latin typeface="+mn-lt"/>
              </a:rPr>
              <a:t>recognising</a:t>
            </a:r>
            <a:r>
              <a:rPr lang="en-US" dirty="0">
                <a:latin typeface="+mn-lt"/>
              </a:rPr>
              <a:t> any real or potential conflicts of interest and acknowledging the direct and indirect contribution of colleagues, collaborators and any others involved in the research.</a:t>
            </a:r>
          </a:p>
          <a:p>
            <a:pPr lvl="1">
              <a:spcAft>
                <a:spcPts val="1000"/>
              </a:spcAft>
              <a:defRPr/>
            </a:pPr>
            <a:endParaRPr lang="en-US" dirty="0">
              <a:latin typeface="+mn-lt"/>
            </a:endParaRPr>
          </a:p>
          <a:p>
            <a:pPr>
              <a:defRPr/>
            </a:pPr>
            <a:r>
              <a:rPr lang="en-US" b="1" i="1" dirty="0">
                <a:solidFill>
                  <a:srgbClr val="FC1419"/>
                </a:solidFill>
                <a:latin typeface="+mn-lt"/>
              </a:rPr>
              <a:t>    </a:t>
            </a:r>
            <a:r>
              <a:rPr lang="en-US" i="1" dirty="0">
                <a:latin typeface="+mn-lt"/>
              </a:rPr>
              <a:t>Reference: Queen Mary Guidelines on Good Practice in Research</a:t>
            </a:r>
            <a:r>
              <a:rPr lang="en-US" sz="2000" i="1" dirty="0">
                <a:latin typeface="Comic Sans MS" pitchFamily="66" charset="0"/>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468D9-15B2-1E4F-982D-D33F8DCB6704}"/>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7DD57475-0BF0-6D41-92E8-002B61001B20}"/>
              </a:ext>
            </a:extLst>
          </p:cNvPr>
          <p:cNvSpPr>
            <a:spLocks noGrp="1"/>
          </p:cNvSpPr>
          <p:nvPr>
            <p:ph idx="1"/>
          </p:nvPr>
        </p:nvSpPr>
        <p:spPr/>
        <p:txBody>
          <a:bodyPr/>
          <a:lstStyle/>
          <a:p>
            <a:r>
              <a:rPr lang="en-US" dirty="0"/>
              <a:t>UKRIO</a:t>
            </a:r>
          </a:p>
          <a:p>
            <a:r>
              <a:rPr lang="en-US" dirty="0"/>
              <a:t>COPE</a:t>
            </a:r>
          </a:p>
          <a:p>
            <a:pPr marL="0" indent="0">
              <a:buNone/>
            </a:pPr>
            <a:endParaRPr lang="en-US" dirty="0"/>
          </a:p>
        </p:txBody>
      </p:sp>
    </p:spTree>
    <p:extLst>
      <p:ext uri="{BB962C8B-B14F-4D97-AF65-F5344CB8AC3E}">
        <p14:creationId xmlns:p14="http://schemas.microsoft.com/office/powerpoint/2010/main" val="3639288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525" y="260350"/>
            <a:ext cx="8885238" cy="1446213"/>
          </a:xfrm>
          <a:prstGeom prst="rect">
            <a:avLst/>
          </a:prstGeom>
        </p:spPr>
        <p:txBody>
          <a:bodyPr>
            <a:spAutoFit/>
          </a:bodyPr>
          <a:lstStyle/>
          <a:p>
            <a:pPr algn="ctr">
              <a:defRPr/>
            </a:pPr>
            <a:r>
              <a:rPr lang="en-US" sz="4400" dirty="0">
                <a:latin typeface="+mj-lt"/>
              </a:rPr>
              <a:t>QM</a:t>
            </a:r>
            <a:r>
              <a:rPr lang="ja-JP" altLang="en-US" sz="4400" dirty="0">
                <a:latin typeface="+mj-lt"/>
              </a:rPr>
              <a:t>’</a:t>
            </a:r>
            <a:r>
              <a:rPr lang="en-US" altLang="ja-JP" sz="4400" dirty="0">
                <a:latin typeface="+mj-lt"/>
              </a:rPr>
              <a:t>s definition of Scientific Misconduct</a:t>
            </a:r>
            <a:endParaRPr lang="en-US" sz="4400" dirty="0">
              <a:latin typeface="+mj-lt"/>
            </a:endParaRPr>
          </a:p>
        </p:txBody>
      </p:sp>
      <p:sp>
        <p:nvSpPr>
          <p:cNvPr id="3" name="Rectangle 2"/>
          <p:cNvSpPr/>
          <p:nvPr/>
        </p:nvSpPr>
        <p:spPr>
          <a:xfrm>
            <a:off x="195263" y="2205038"/>
            <a:ext cx="8712200" cy="3138487"/>
          </a:xfrm>
          <a:prstGeom prst="rect">
            <a:avLst/>
          </a:prstGeom>
        </p:spPr>
        <p:txBody>
          <a:bodyPr>
            <a:spAutoFit/>
          </a:bodyPr>
          <a:lstStyle/>
          <a:p>
            <a:pPr>
              <a:defRPr/>
            </a:pPr>
            <a:r>
              <a:rPr lang="en-US" b="1" dirty="0">
                <a:latin typeface="+mn-lt"/>
              </a:rPr>
              <a:t>Piracy </a:t>
            </a:r>
            <a:r>
              <a:rPr lang="en-US" dirty="0">
                <a:latin typeface="+mn-lt"/>
              </a:rPr>
              <a:t>- the deliberate exploitation of ideas from others without proper acknowledgement; </a:t>
            </a:r>
          </a:p>
          <a:p>
            <a:pPr>
              <a:defRPr/>
            </a:pPr>
            <a:r>
              <a:rPr lang="en-US" b="1" dirty="0">
                <a:latin typeface="+mn-lt"/>
              </a:rPr>
              <a:t>Plagiarism </a:t>
            </a:r>
            <a:r>
              <a:rPr lang="en-US" dirty="0">
                <a:latin typeface="+mn-lt"/>
              </a:rPr>
              <a:t>- the copying or misappropriation of ideas (or their expression), text, software or data (or some combination thereof) without permission and/or due acknowledgement; </a:t>
            </a:r>
          </a:p>
          <a:p>
            <a:pPr>
              <a:defRPr/>
            </a:pPr>
            <a:r>
              <a:rPr lang="en-US" b="1" dirty="0" err="1">
                <a:latin typeface="+mn-lt"/>
              </a:rPr>
              <a:t>Mis</a:t>
            </a:r>
            <a:r>
              <a:rPr lang="en-US" b="1" dirty="0">
                <a:latin typeface="+mn-lt"/>
              </a:rPr>
              <a:t>-representation </a:t>
            </a:r>
            <a:r>
              <a:rPr lang="en-US" dirty="0">
                <a:latin typeface="+mn-lt"/>
              </a:rPr>
              <a:t>- deliberate attempt to represent falsely or unfairly the ideas or work of others, whether or not for personal gain or enhancement; </a:t>
            </a:r>
          </a:p>
          <a:p>
            <a:pPr>
              <a:defRPr/>
            </a:pPr>
            <a:r>
              <a:rPr lang="en-US" b="1" dirty="0">
                <a:latin typeface="+mn-lt"/>
              </a:rPr>
              <a:t>Fraud </a:t>
            </a:r>
            <a:r>
              <a:rPr lang="en-US" dirty="0">
                <a:latin typeface="+mn-lt"/>
              </a:rPr>
              <a:t>- deliberate deception (which may or may not include the invention or fabrication of data). </a:t>
            </a:r>
          </a:p>
          <a:p>
            <a:pPr algn="just">
              <a:buFontTx/>
              <a:buAutoNum type="arabicPlain" startAt="2"/>
              <a:defRPr/>
            </a:pPr>
            <a:endParaRPr lang="en-GB" dirty="0">
              <a:latin typeface="+mn-lt"/>
            </a:endParaRPr>
          </a:p>
          <a:p>
            <a:pPr>
              <a:defRPr/>
            </a:pPr>
            <a:r>
              <a:rPr lang="en-US" i="1" dirty="0">
                <a:latin typeface="+mn-lt"/>
              </a:rPr>
              <a:t>Reference: QM Guidelines on Good Practice in Research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0338" y="333375"/>
            <a:ext cx="3148012" cy="768350"/>
          </a:xfrm>
          <a:prstGeom prst="rect">
            <a:avLst/>
          </a:prstGeom>
        </p:spPr>
        <p:txBody>
          <a:bodyPr>
            <a:spAutoFit/>
          </a:bodyPr>
          <a:lstStyle/>
          <a:p>
            <a:pPr algn="ctr">
              <a:defRPr/>
            </a:pPr>
            <a:r>
              <a:rPr lang="en-US" sz="4400" dirty="0">
                <a:latin typeface="+mj-lt"/>
                <a:ea typeface="ＭＳ Ｐゴシック" charset="0"/>
              </a:rPr>
              <a:t>Plagiarism</a:t>
            </a:r>
            <a:endParaRPr lang="en-GB" sz="4400" dirty="0">
              <a:latin typeface="+mj-lt"/>
            </a:endParaRPr>
          </a:p>
        </p:txBody>
      </p:sp>
      <p:sp>
        <p:nvSpPr>
          <p:cNvPr id="3" name="Rectangle 2"/>
          <p:cNvSpPr/>
          <p:nvPr/>
        </p:nvSpPr>
        <p:spPr>
          <a:xfrm>
            <a:off x="141288" y="1101725"/>
            <a:ext cx="8856662" cy="1754188"/>
          </a:xfrm>
          <a:prstGeom prst="rect">
            <a:avLst/>
          </a:prstGeom>
        </p:spPr>
        <p:txBody>
          <a:bodyPr>
            <a:spAutoFit/>
          </a:bodyPr>
          <a:lstStyle/>
          <a:p>
            <a:pPr>
              <a:defRPr/>
            </a:pPr>
            <a:r>
              <a:rPr lang="en-US" altLang="en-US" dirty="0">
                <a:latin typeface="+mn-lt"/>
              </a:rPr>
              <a:t>Presenting someone else’s work as one’s own irrespective of intention. Extensive quotations; close paraphrasing; copying from the work of another person, including another student or using the ideas of another person, without proper acknowledgement, also constitute plagiarism. </a:t>
            </a:r>
          </a:p>
          <a:p>
            <a:pPr>
              <a:defRPr/>
            </a:pPr>
            <a:endParaRPr lang="en-US" altLang="en-US" dirty="0">
              <a:latin typeface="+mn-lt"/>
            </a:endParaRPr>
          </a:p>
          <a:p>
            <a:pPr>
              <a:defRPr/>
            </a:pPr>
            <a:r>
              <a:rPr lang="en-GB" altLang="en-US" i="1" dirty="0">
                <a:latin typeface="+mn-lt"/>
              </a:rPr>
              <a:t>Reference: QM Academic Regulations, Part 2 – General Regulation, §2.79.</a:t>
            </a:r>
          </a:p>
        </p:txBody>
      </p:sp>
      <p:sp>
        <p:nvSpPr>
          <p:cNvPr id="4" name="Rectangle 3"/>
          <p:cNvSpPr/>
          <p:nvPr/>
        </p:nvSpPr>
        <p:spPr>
          <a:xfrm>
            <a:off x="-11113" y="2830513"/>
            <a:ext cx="9223376" cy="769937"/>
          </a:xfrm>
          <a:prstGeom prst="rect">
            <a:avLst/>
          </a:prstGeom>
        </p:spPr>
        <p:txBody>
          <a:bodyPr>
            <a:spAutoFit/>
          </a:bodyPr>
          <a:lstStyle/>
          <a:p>
            <a:pPr algn="ctr">
              <a:defRPr/>
            </a:pPr>
            <a:r>
              <a:rPr lang="en-US" altLang="en-US" sz="4400" dirty="0">
                <a:latin typeface="+mj-lt"/>
              </a:rPr>
              <a:t>Avoid plagiarism – use referencing</a:t>
            </a:r>
            <a:endParaRPr lang="en-GB" sz="4400" dirty="0">
              <a:latin typeface="+mj-lt"/>
            </a:endParaRPr>
          </a:p>
        </p:txBody>
      </p:sp>
      <p:sp>
        <p:nvSpPr>
          <p:cNvPr id="5" name="Rectangle 4"/>
          <p:cNvSpPr/>
          <p:nvPr/>
        </p:nvSpPr>
        <p:spPr>
          <a:xfrm>
            <a:off x="179388" y="3600450"/>
            <a:ext cx="8856662" cy="2862263"/>
          </a:xfrm>
          <a:prstGeom prst="rect">
            <a:avLst/>
          </a:prstGeom>
        </p:spPr>
        <p:txBody>
          <a:bodyPr>
            <a:spAutoFit/>
          </a:bodyPr>
          <a:lstStyle/>
          <a:p>
            <a:pPr>
              <a:defRPr/>
            </a:pPr>
            <a:r>
              <a:rPr lang="en-US" altLang="en-US" dirty="0">
                <a:latin typeface="+mn-lt"/>
              </a:rPr>
              <a:t>A reference is used whenever your work contains someone else’s words or ideas.  A reference will ensure that the reader of the assignment can identify and locate the source of the information. </a:t>
            </a:r>
          </a:p>
          <a:p>
            <a:pPr>
              <a:defRPr/>
            </a:pPr>
            <a:r>
              <a:rPr lang="en-US" altLang="en-US" dirty="0">
                <a:latin typeface="+mn-lt"/>
              </a:rPr>
              <a:t>If you quote directly from another person’s work you must use quotation marks around the entire quote and reference the quote.</a:t>
            </a:r>
          </a:p>
          <a:p>
            <a:pPr>
              <a:defRPr/>
            </a:pPr>
            <a:r>
              <a:rPr lang="en-US" altLang="en-US" dirty="0">
                <a:latin typeface="+mn-lt"/>
              </a:rPr>
              <a:t>If you paraphrase – put another person’s work into different words but with the same meaning – you must reference the work.</a:t>
            </a:r>
          </a:p>
          <a:p>
            <a:pPr>
              <a:defRPr/>
            </a:pPr>
            <a:r>
              <a:rPr lang="en-US" altLang="en-US" dirty="0">
                <a:latin typeface="+mn-lt"/>
              </a:rPr>
              <a:t>If you use another person’s ideas, findings or research (i.e. facts they have established) in your work you must reference the work.</a:t>
            </a:r>
          </a:p>
          <a:p>
            <a:pPr>
              <a:defRPr/>
            </a:pPr>
            <a:endParaRPr lang="en-US" altLang="en-US" dirty="0">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800" y="0"/>
            <a:ext cx="8353425" cy="769441"/>
          </a:xfrm>
          <a:prstGeom prst="rect">
            <a:avLst/>
          </a:prstGeom>
        </p:spPr>
        <p:txBody>
          <a:bodyPr>
            <a:spAutoFit/>
          </a:bodyPr>
          <a:lstStyle/>
          <a:p>
            <a:pPr algn="ctr">
              <a:defRPr/>
            </a:pPr>
            <a:r>
              <a:rPr lang="en-US" sz="4400" dirty="0">
                <a:latin typeface="+mj-lt"/>
                <a:ea typeface="ＭＳ Ｐゴシック" charset="0"/>
              </a:rPr>
              <a:t>Reporting Scientific Misconduct</a:t>
            </a:r>
          </a:p>
        </p:txBody>
      </p:sp>
      <p:sp>
        <p:nvSpPr>
          <p:cNvPr id="3" name="Rectangle 2"/>
          <p:cNvSpPr/>
          <p:nvPr/>
        </p:nvSpPr>
        <p:spPr>
          <a:xfrm>
            <a:off x="215900" y="1296988"/>
            <a:ext cx="8569325" cy="5572125"/>
          </a:xfrm>
          <a:prstGeom prst="rect">
            <a:avLst/>
          </a:prstGeom>
        </p:spPr>
        <p:txBody>
          <a:bodyPr>
            <a:spAutoFit/>
          </a:bodyPr>
          <a:lstStyle/>
          <a:p>
            <a:pPr algn="just">
              <a:defRPr/>
            </a:pPr>
            <a:r>
              <a:rPr lang="en-US" altLang="en-US" sz="2000" b="1" dirty="0">
                <a:latin typeface="+mn-lt"/>
              </a:rPr>
              <a:t>Misconduct can:</a:t>
            </a:r>
          </a:p>
          <a:p>
            <a:pPr lvl="1">
              <a:buFont typeface="Arial" pitchFamily="34" charset="0"/>
              <a:buChar char="•"/>
              <a:defRPr/>
            </a:pPr>
            <a:r>
              <a:rPr lang="en-US" altLang="en-US" sz="2000" dirty="0">
                <a:latin typeface="+mn-lt"/>
              </a:rPr>
              <a:t>Seriously impact research - yours, a colleague</a:t>
            </a:r>
            <a:r>
              <a:rPr lang="ja-JP" altLang="en-US" sz="2000" dirty="0">
                <a:latin typeface="+mn-lt"/>
              </a:rPr>
              <a:t>’</a:t>
            </a:r>
            <a:r>
              <a:rPr lang="en-US" altLang="ja-JP" sz="2000" dirty="0">
                <a:latin typeface="+mn-lt"/>
              </a:rPr>
              <a:t>s, your group</a:t>
            </a:r>
            <a:r>
              <a:rPr lang="ja-JP" altLang="en-US" sz="2000" dirty="0">
                <a:latin typeface="+mn-lt"/>
              </a:rPr>
              <a:t>’</a:t>
            </a:r>
            <a:r>
              <a:rPr lang="en-US" altLang="ja-JP" sz="2000" dirty="0">
                <a:latin typeface="+mn-lt"/>
              </a:rPr>
              <a:t>s</a:t>
            </a:r>
          </a:p>
          <a:p>
            <a:pPr lvl="1">
              <a:buFont typeface="Arial" pitchFamily="34" charset="0"/>
              <a:buChar char="•"/>
              <a:defRPr/>
            </a:pPr>
            <a:r>
              <a:rPr lang="en-US" altLang="en-US" sz="2000" dirty="0">
                <a:latin typeface="+mn-lt"/>
              </a:rPr>
              <a:t>Injure reputations of scientists and their institutions</a:t>
            </a:r>
          </a:p>
          <a:p>
            <a:pPr lvl="1">
              <a:buFont typeface="Arial" pitchFamily="34" charset="0"/>
              <a:buChar char="•"/>
              <a:defRPr/>
            </a:pPr>
            <a:r>
              <a:rPr lang="en-US" altLang="en-US" sz="2000" dirty="0">
                <a:latin typeface="+mn-lt"/>
              </a:rPr>
              <a:t>Shake public confidence in the integrity of science</a:t>
            </a:r>
          </a:p>
          <a:p>
            <a:pPr lvl="1">
              <a:buFont typeface="Arial" pitchFamily="34" charset="0"/>
              <a:buChar char="•"/>
              <a:defRPr/>
            </a:pPr>
            <a:r>
              <a:rPr lang="en-US" altLang="en-US" sz="2000" dirty="0">
                <a:latin typeface="+mn-lt"/>
              </a:rPr>
              <a:t>Result in imposition of institutional/governmental counter-productive regulations</a:t>
            </a:r>
          </a:p>
          <a:p>
            <a:pPr>
              <a:defRPr/>
            </a:pPr>
            <a:r>
              <a:rPr lang="en-US" altLang="en-US" sz="2000" b="1" dirty="0">
                <a:latin typeface="+mn-lt"/>
              </a:rPr>
              <a:t>Reporting misconduct is:</a:t>
            </a:r>
          </a:p>
          <a:p>
            <a:pPr lvl="1">
              <a:buFont typeface="Arial" pitchFamily="34" charset="0"/>
              <a:buChar char="•"/>
              <a:defRPr/>
            </a:pPr>
            <a:r>
              <a:rPr lang="en-US" altLang="en-US" sz="2000" dirty="0">
                <a:latin typeface="+mn-lt"/>
              </a:rPr>
              <a:t>An ethical obligation</a:t>
            </a:r>
          </a:p>
          <a:p>
            <a:pPr lvl="1">
              <a:buFont typeface="Arial" pitchFamily="34" charset="0"/>
              <a:buChar char="•"/>
              <a:defRPr/>
            </a:pPr>
            <a:r>
              <a:rPr lang="en-US" altLang="en-US" sz="2000" dirty="0">
                <a:latin typeface="+mn-lt"/>
              </a:rPr>
              <a:t>Not easy</a:t>
            </a:r>
          </a:p>
          <a:p>
            <a:pPr lvl="1">
              <a:buFont typeface="Arial" pitchFamily="34" charset="0"/>
              <a:buChar char="•"/>
              <a:defRPr/>
            </a:pPr>
            <a:r>
              <a:rPr lang="en-US" altLang="en-US" sz="2000" dirty="0">
                <a:latin typeface="+mn-lt"/>
              </a:rPr>
              <a:t>If mishandled, can damage stakeholders</a:t>
            </a:r>
          </a:p>
          <a:p>
            <a:pPr>
              <a:defRPr/>
            </a:pPr>
            <a:r>
              <a:rPr lang="en-US" altLang="en-US" sz="2000" b="1" dirty="0">
                <a:latin typeface="+mn-lt"/>
              </a:rPr>
              <a:t>Note:</a:t>
            </a:r>
          </a:p>
          <a:p>
            <a:pPr lvl="1">
              <a:buFont typeface="Arial" pitchFamily="34" charset="0"/>
              <a:buChar char="•"/>
              <a:defRPr/>
            </a:pPr>
            <a:r>
              <a:rPr lang="en-US" altLang="en-US" sz="2000" dirty="0">
                <a:latin typeface="+mn-lt"/>
              </a:rPr>
              <a:t>There may be different explanations to what you perceive</a:t>
            </a:r>
          </a:p>
          <a:p>
            <a:pPr lvl="1">
              <a:buFont typeface="Arial" pitchFamily="34" charset="0"/>
              <a:buChar char="•"/>
              <a:defRPr/>
            </a:pPr>
            <a:r>
              <a:rPr lang="en-US" altLang="en-US" sz="2000" dirty="0">
                <a:latin typeface="+mn-lt"/>
              </a:rPr>
              <a:t>Reprisals sometimes occur</a:t>
            </a:r>
          </a:p>
          <a:p>
            <a:pPr lvl="1">
              <a:buFont typeface="Arial" pitchFamily="34" charset="0"/>
              <a:buChar char="•"/>
              <a:defRPr/>
            </a:pPr>
            <a:r>
              <a:rPr lang="en-US" altLang="en-US" sz="2000" dirty="0">
                <a:latin typeface="+mn-lt"/>
              </a:rPr>
              <a:t>If your allegation is judged malicious or reckless you may be charged with scientific misconduct.</a:t>
            </a:r>
          </a:p>
          <a:p>
            <a:pPr>
              <a:defRPr/>
            </a:pPr>
            <a:endParaRPr lang="en-US" altLang="en-US" sz="2000" dirty="0">
              <a:latin typeface="+mn-lt"/>
            </a:endParaRPr>
          </a:p>
          <a:p>
            <a:pPr>
              <a:defRPr/>
            </a:pPr>
            <a:r>
              <a:rPr lang="en-US" altLang="en-US" i="1" dirty="0">
                <a:latin typeface="+mn-lt"/>
              </a:rPr>
              <a:t>Reference:  QM Procedure for Investigating Allegations of Misconduct in Academic Research (2000),</a:t>
            </a:r>
            <a:r>
              <a:rPr lang="en-US" altLang="en-US" dirty="0">
                <a:latin typeface="+mn-lt"/>
              </a:rPr>
              <a:t> </a:t>
            </a:r>
            <a:r>
              <a:rPr lang="en-US" altLang="en-US" i="1" dirty="0" err="1">
                <a:latin typeface="+mn-lt"/>
              </a:rPr>
              <a:t>Gunsalus</a:t>
            </a:r>
            <a:r>
              <a:rPr lang="en-US" altLang="en-US" i="1" dirty="0">
                <a:latin typeface="+mn-lt"/>
              </a:rPr>
              <a:t>, C.K. (1998)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6775" y="260350"/>
            <a:ext cx="4508500" cy="769938"/>
          </a:xfrm>
          <a:prstGeom prst="rect">
            <a:avLst/>
          </a:prstGeom>
        </p:spPr>
        <p:txBody>
          <a:bodyPr wrap="none">
            <a:spAutoFit/>
          </a:bodyPr>
          <a:lstStyle/>
          <a:p>
            <a:pPr algn="ctr">
              <a:defRPr/>
            </a:pPr>
            <a:r>
              <a:rPr lang="en-US" sz="4400" dirty="0">
                <a:latin typeface="+mj-lt"/>
                <a:ea typeface="ＭＳ Ｐゴシック" charset="0"/>
              </a:rPr>
              <a:t>Food for Thought</a:t>
            </a:r>
          </a:p>
        </p:txBody>
      </p:sp>
      <p:sp>
        <p:nvSpPr>
          <p:cNvPr id="3" name="Rectangle 2"/>
          <p:cNvSpPr/>
          <p:nvPr/>
        </p:nvSpPr>
        <p:spPr>
          <a:xfrm>
            <a:off x="233363" y="1125538"/>
            <a:ext cx="8713787" cy="2584450"/>
          </a:xfrm>
          <a:prstGeom prst="rect">
            <a:avLst/>
          </a:prstGeom>
        </p:spPr>
        <p:txBody>
          <a:bodyPr>
            <a:spAutoFit/>
          </a:bodyPr>
          <a:lstStyle/>
          <a:p>
            <a:pPr>
              <a:defRPr/>
            </a:pPr>
            <a:r>
              <a:rPr lang="en-GB" altLang="en-US" dirty="0">
                <a:latin typeface="+mn-lt"/>
              </a:rPr>
              <a:t>“In the cases of scientific fraud that I have looked at, three motives, or risk factors have always been present.  In all cases, the perpetrators:</a:t>
            </a:r>
          </a:p>
          <a:p>
            <a:pPr lvl="1">
              <a:buFont typeface="Arial" pitchFamily="34" charset="0"/>
              <a:buAutoNum type="arabicPeriod"/>
              <a:defRPr/>
            </a:pPr>
            <a:r>
              <a:rPr lang="en-GB" altLang="en-US" dirty="0">
                <a:latin typeface="+mn-lt"/>
              </a:rPr>
              <a:t>were under career pressure;</a:t>
            </a:r>
          </a:p>
          <a:p>
            <a:pPr lvl="1">
              <a:buFont typeface="Arial" pitchFamily="34" charset="0"/>
              <a:buAutoNum type="arabicPeriod"/>
              <a:defRPr/>
            </a:pPr>
            <a:r>
              <a:rPr lang="en-GB" altLang="en-US" dirty="0">
                <a:latin typeface="+mn-lt"/>
              </a:rPr>
              <a:t>knew, or thought they knew what the answer would turn out to be if they went to all the trouble of doing the work properly, and</a:t>
            </a:r>
          </a:p>
          <a:p>
            <a:pPr lvl="1">
              <a:buFont typeface="Arial" pitchFamily="34" charset="0"/>
              <a:buAutoNum type="arabicPeriod"/>
              <a:defRPr/>
            </a:pPr>
            <a:r>
              <a:rPr lang="en-GB" altLang="en-US" dirty="0">
                <a:latin typeface="+mn-lt"/>
              </a:rPr>
              <a:t>were working in a field where individual experiments are not expected to be precisely reproducible.”</a:t>
            </a:r>
          </a:p>
          <a:p>
            <a:pPr algn="just">
              <a:defRPr/>
            </a:pPr>
            <a:endParaRPr lang="en-GB" altLang="en-US" dirty="0">
              <a:latin typeface="+mn-lt"/>
            </a:endParaRPr>
          </a:p>
          <a:p>
            <a:pPr algn="just">
              <a:defRPr/>
            </a:pPr>
            <a:r>
              <a:rPr lang="en-US" altLang="en-US" i="1" dirty="0">
                <a:latin typeface="+mn-lt"/>
              </a:rPr>
              <a:t>Reference: Goodstein, David (1996)</a:t>
            </a:r>
          </a:p>
        </p:txBody>
      </p:sp>
      <p:sp>
        <p:nvSpPr>
          <p:cNvPr id="4" name="Rectangle 3"/>
          <p:cNvSpPr/>
          <p:nvPr/>
        </p:nvSpPr>
        <p:spPr>
          <a:xfrm>
            <a:off x="233363" y="3933825"/>
            <a:ext cx="9690100" cy="1446213"/>
          </a:xfrm>
          <a:prstGeom prst="rect">
            <a:avLst/>
          </a:prstGeom>
        </p:spPr>
        <p:txBody>
          <a:bodyPr>
            <a:spAutoFit/>
          </a:bodyPr>
          <a:lstStyle/>
          <a:p>
            <a:pPr>
              <a:defRPr/>
            </a:pPr>
            <a:r>
              <a:rPr lang="en-US" altLang="en-US" sz="4400" dirty="0">
                <a:latin typeface="+mj-lt"/>
              </a:rPr>
              <a:t>If things go wrong, or you suspect misconduct amongst others</a:t>
            </a:r>
            <a:endParaRPr lang="en-GB" sz="4400" dirty="0">
              <a:latin typeface="+mj-lt"/>
            </a:endParaRPr>
          </a:p>
        </p:txBody>
      </p:sp>
      <p:sp>
        <p:nvSpPr>
          <p:cNvPr id="5" name="Rectangle 4"/>
          <p:cNvSpPr/>
          <p:nvPr/>
        </p:nvSpPr>
        <p:spPr>
          <a:xfrm>
            <a:off x="233363" y="5380038"/>
            <a:ext cx="8586787" cy="1200150"/>
          </a:xfrm>
          <a:prstGeom prst="rect">
            <a:avLst/>
          </a:prstGeom>
        </p:spPr>
        <p:txBody>
          <a:bodyPr>
            <a:spAutoFit/>
          </a:bodyPr>
          <a:lstStyle/>
          <a:p>
            <a:pPr>
              <a:defRPr/>
            </a:pPr>
            <a:r>
              <a:rPr lang="en-US" dirty="0">
                <a:latin typeface="+mn-lt"/>
              </a:rPr>
              <a:t>Talk with supervisor, or School Director of Graduate Studies, or School Research Administrator or your Deputy Dean.</a:t>
            </a:r>
          </a:p>
          <a:p>
            <a:pPr>
              <a:defRPr/>
            </a:pPr>
            <a:endParaRPr lang="en-US" dirty="0">
              <a:latin typeface="+mn-lt"/>
            </a:endParaRPr>
          </a:p>
          <a:p>
            <a:pPr>
              <a:defRPr/>
            </a:pPr>
            <a:r>
              <a:rPr lang="en-US" b="1" dirty="0">
                <a:latin typeface="+mn-lt"/>
              </a:rPr>
              <a:t>Doing NOTHING is not an option</a:t>
            </a:r>
            <a:r>
              <a:rPr lang="en-US" dirty="0">
                <a:latin typeface="+mn-lt"/>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p:txBody>
          <a:bodyPr/>
          <a:lstStyle/>
          <a:p>
            <a:pPr eaLnBrk="1" hangingPunct="1">
              <a:defRPr/>
            </a:pPr>
            <a:r>
              <a:rPr lang="en-GB" altLang="en-US" dirty="0"/>
              <a:t>Applying for Ethical Review</a:t>
            </a:r>
          </a:p>
        </p:txBody>
      </p:sp>
    </p:spTree>
  </p:cSld>
  <p:clrMapOvr>
    <a:masterClrMapping/>
  </p:clrMapOvr>
  <p:transition/>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774</TotalTime>
  <Words>2254</Words>
  <Application>Microsoft Macintosh PowerPoint</Application>
  <PresentationFormat>On-screen Show (4:3)</PresentationFormat>
  <Paragraphs>249</Paragraphs>
  <Slides>40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ＭＳ Ｐゴシック</vt:lpstr>
      <vt:lpstr>Arial</vt:lpstr>
      <vt:lpstr>Calibri</vt:lpstr>
      <vt:lpstr>Comic Sans MS</vt:lpstr>
      <vt:lpstr>Shaker 2 Lancet Regular</vt:lpstr>
      <vt:lpstr>Tahoma</vt:lpstr>
      <vt:lpstr>Times</vt:lpstr>
      <vt:lpstr>Times New Roman</vt:lpstr>
      <vt:lpstr>Wingdings</vt:lpstr>
      <vt:lpstr>Textured</vt:lpstr>
      <vt:lpstr>Research Integrity for new PhD students</vt:lpstr>
      <vt:lpstr>Research Integrity</vt:lpstr>
      <vt:lpstr>PowerPoint Presentation</vt:lpstr>
      <vt:lpstr>PowerPoint Presentation</vt:lpstr>
      <vt:lpstr>PowerPoint Presentation</vt:lpstr>
      <vt:lpstr>PowerPoint Presentation</vt:lpstr>
      <vt:lpstr>PowerPoint Presentation</vt:lpstr>
      <vt:lpstr>PowerPoint Presentation</vt:lpstr>
      <vt:lpstr>Applying for Ethical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 in practice</vt:lpstr>
      <vt:lpstr>PowerPoint Presentation</vt:lpstr>
      <vt:lpstr>Pubpeer</vt:lpstr>
      <vt:lpstr>PowerPoint Presentation</vt:lpstr>
      <vt:lpstr>PowerPoint Presentation</vt:lpstr>
      <vt:lpstr>PowerPoint Presentation</vt:lpstr>
      <vt:lpstr>PowerPoint Presentation</vt:lpstr>
      <vt:lpstr>Images</vt:lpstr>
      <vt:lpstr>PowerPoint Presentation</vt:lpstr>
      <vt:lpstr>PowerPoint Presentation</vt:lpstr>
      <vt:lpstr>PowerPoint Presentation</vt:lpstr>
      <vt:lpstr>Retraction watch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 allowed</vt:lpstr>
      <vt:lpstr>PowerPoint Presentation</vt:lpstr>
      <vt:lpstr>resources</vt:lpstr>
    </vt:vector>
  </TitlesOfParts>
  <Company>QMUL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ygw011</dc:creator>
  <cp:lastModifiedBy>Microsoft Office User</cp:lastModifiedBy>
  <cp:revision>75</cp:revision>
  <cp:lastPrinted>2015-10-01T15:19:40Z</cp:lastPrinted>
  <dcterms:created xsi:type="dcterms:W3CDTF">2009-08-13T14:39:20Z</dcterms:created>
  <dcterms:modified xsi:type="dcterms:W3CDTF">2019-10-03T08:41:51Z</dcterms:modified>
</cp:coreProperties>
</file>