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24"/>
  </p:notesMasterIdLst>
  <p:sldIdLst>
    <p:sldId id="256" r:id="rId5"/>
    <p:sldId id="257" r:id="rId6"/>
    <p:sldId id="258" r:id="rId7"/>
    <p:sldId id="259" r:id="rId8"/>
    <p:sldId id="260" r:id="rId9"/>
    <p:sldId id="261" r:id="rId10"/>
    <p:sldId id="275" r:id="rId11"/>
    <p:sldId id="262" r:id="rId12"/>
    <p:sldId id="263" r:id="rId13"/>
    <p:sldId id="266" r:id="rId14"/>
    <p:sldId id="265" r:id="rId15"/>
    <p:sldId id="264" r:id="rId16"/>
    <p:sldId id="274" r:id="rId17"/>
    <p:sldId id="267" r:id="rId18"/>
    <p:sldId id="272" r:id="rId19"/>
    <p:sldId id="268" r:id="rId20"/>
    <p:sldId id="273" r:id="rId21"/>
    <p:sldId id="270" r:id="rId22"/>
    <p:sldId id="269" r:id="rId23"/>
  </p:sldIdLst>
  <p:sldSz cx="9144000" cy="6858000" type="screen4x3"/>
  <p:notesSz cx="6797675" cy="9928225"/>
  <p:defaultTextStyle>
    <a:defPPr>
      <a:defRPr lang="en-GB"/>
    </a:defPPr>
    <a:lvl1pPr algn="ctr"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ctr"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ctr"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ctr"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ctr"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78271" autoAdjust="0"/>
  </p:normalViewPr>
  <p:slideViewPr>
    <p:cSldViewPr>
      <p:cViewPr varScale="1">
        <p:scale>
          <a:sx n="64" d="100"/>
          <a:sy n="64" d="100"/>
        </p:scale>
        <p:origin x="1930" y="38"/>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viewProps" Target="viewProps.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presProps" Target="presProp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microsoft.com/office/2016/11/relationships/changesInfo" Target="changesInfos/changesInfo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notesMaster" Target="notesMasters/notesMaster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tableStyles" Target="tableStyle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Paul Smallcombe" userId="41824eaf-eb88-491f-8dbb-19adb99fe76d" providerId="ADAL" clId="{02579D97-8648-428C-BC46-CE12189C53F9}"/>
    <pc:docChg chg="custSel modSld">
      <pc:chgData name="Paul Smallcombe" userId="41824eaf-eb88-491f-8dbb-19adb99fe76d" providerId="ADAL" clId="{02579D97-8648-428C-BC46-CE12189C53F9}" dt="2023-10-16T15:16:04.200" v="94" actId="20577"/>
      <pc:docMkLst>
        <pc:docMk/>
      </pc:docMkLst>
      <pc:sldChg chg="modNotesTx">
        <pc:chgData name="Paul Smallcombe" userId="41824eaf-eb88-491f-8dbb-19adb99fe76d" providerId="ADAL" clId="{02579D97-8648-428C-BC46-CE12189C53F9}" dt="2023-10-16T15:15:05.831" v="88" actId="20577"/>
        <pc:sldMkLst>
          <pc:docMk/>
          <pc:sldMk cId="0" sldId="258"/>
        </pc:sldMkLst>
      </pc:sldChg>
      <pc:sldChg chg="modSp mod">
        <pc:chgData name="Paul Smallcombe" userId="41824eaf-eb88-491f-8dbb-19adb99fe76d" providerId="ADAL" clId="{02579D97-8648-428C-BC46-CE12189C53F9}" dt="2023-10-16T15:16:04.200" v="94" actId="20577"/>
        <pc:sldMkLst>
          <pc:docMk/>
          <pc:sldMk cId="0" sldId="260"/>
        </pc:sldMkLst>
        <pc:spChg chg="mod">
          <ac:chgData name="Paul Smallcombe" userId="41824eaf-eb88-491f-8dbb-19adb99fe76d" providerId="ADAL" clId="{02579D97-8648-428C-BC46-CE12189C53F9}" dt="2023-10-16T15:16:04.200" v="94" actId="20577"/>
          <ac:spMkLst>
            <pc:docMk/>
            <pc:sldMk cId="0" sldId="260"/>
            <ac:spMk id="7171" creationId="{00000000-0000-0000-0000-000000000000}"/>
          </ac:spMkLst>
        </pc:spChg>
      </pc:sldChg>
      <pc:sldChg chg="modSp mod modNotesTx">
        <pc:chgData name="Paul Smallcombe" userId="41824eaf-eb88-491f-8dbb-19adb99fe76d" providerId="ADAL" clId="{02579D97-8648-428C-BC46-CE12189C53F9}" dt="2023-10-16T15:13:57.317" v="32" actId="20577"/>
        <pc:sldMkLst>
          <pc:docMk/>
          <pc:sldMk cId="0" sldId="268"/>
        </pc:sldMkLst>
        <pc:spChg chg="mod">
          <ac:chgData name="Paul Smallcombe" userId="41824eaf-eb88-491f-8dbb-19adb99fe76d" providerId="ADAL" clId="{02579D97-8648-428C-BC46-CE12189C53F9}" dt="2023-10-16T15:13:57.317" v="32" actId="20577"/>
          <ac:spMkLst>
            <pc:docMk/>
            <pc:sldMk cId="0" sldId="268"/>
            <ac:spMk id="15363" creationId="{00000000-0000-0000-0000-000000000000}"/>
          </ac:spMkLst>
        </pc:spChg>
      </pc:sldChg>
      <pc:sldChg chg="modSp mod modNotesTx">
        <pc:chgData name="Paul Smallcombe" userId="41824eaf-eb88-491f-8dbb-19adb99fe76d" providerId="ADAL" clId="{02579D97-8648-428C-BC46-CE12189C53F9}" dt="2023-10-16T15:13:09.564" v="8" actId="20577"/>
        <pc:sldMkLst>
          <pc:docMk/>
          <pc:sldMk cId="0" sldId="269"/>
        </pc:sldMkLst>
        <pc:spChg chg="mod">
          <ac:chgData name="Paul Smallcombe" userId="41824eaf-eb88-491f-8dbb-19adb99fe76d" providerId="ADAL" clId="{02579D97-8648-428C-BC46-CE12189C53F9}" dt="2023-10-16T15:13:04.053" v="6" actId="20577"/>
          <ac:spMkLst>
            <pc:docMk/>
            <pc:sldMk cId="0" sldId="269"/>
            <ac:spMk id="1945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7410" name="Rectangle 2"/>
          <p:cNvSpPr>
            <a:spLocks noGrp="1" noChangeArrowheads="1"/>
          </p:cNvSpPr>
          <p:nvPr>
            <p:ph type="hdr" sz="quarter"/>
          </p:nvPr>
        </p:nvSpPr>
        <p:spPr bwMode="auto">
          <a:xfrm>
            <a:off x="0"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200"/>
            </a:lvl1pPr>
          </a:lstStyle>
          <a:p>
            <a:endParaRPr lang="en-GB" altLang="en-US"/>
          </a:p>
        </p:txBody>
      </p:sp>
      <p:sp>
        <p:nvSpPr>
          <p:cNvPr id="17411" name="Rectangle 3"/>
          <p:cNvSpPr>
            <a:spLocks noGrp="1" noChangeArrowheads="1"/>
          </p:cNvSpPr>
          <p:nvPr>
            <p:ph type="dt" idx="1"/>
          </p:nvPr>
        </p:nvSpPr>
        <p:spPr bwMode="auto">
          <a:xfrm>
            <a:off x="3849688" y="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en-GB" altLang="en-US"/>
          </a:p>
        </p:txBody>
      </p:sp>
      <p:sp>
        <p:nvSpPr>
          <p:cNvPr id="17412" name="Rectangle 4"/>
          <p:cNvSpPr>
            <a:spLocks noGrp="1" noRot="1" noChangeAspec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7413" name="Rectangle 5"/>
          <p:cNvSpPr>
            <a:spLocks noGrp="1" noChangeArrowheads="1"/>
          </p:cNvSpPr>
          <p:nvPr>
            <p:ph type="body" sz="quarter" idx="3"/>
          </p:nvPr>
        </p:nvSpPr>
        <p:spPr bwMode="auto">
          <a:xfrm>
            <a:off x="679450" y="4716463"/>
            <a:ext cx="5438775" cy="44672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7414" name="Rectangle 6"/>
          <p:cNvSpPr>
            <a:spLocks noGrp="1" noChangeArrowheads="1"/>
          </p:cNvSpPr>
          <p:nvPr>
            <p:ph type="ftr" sz="quarter" idx="4"/>
          </p:nvPr>
        </p:nvSpPr>
        <p:spPr bwMode="auto">
          <a:xfrm>
            <a:off x="0"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l">
              <a:defRPr sz="1200"/>
            </a:lvl1pPr>
          </a:lstStyle>
          <a:p>
            <a:endParaRPr lang="en-GB" altLang="en-US"/>
          </a:p>
        </p:txBody>
      </p:sp>
      <p:sp>
        <p:nvSpPr>
          <p:cNvPr id="17415" name="Rectangle 7"/>
          <p:cNvSpPr>
            <a:spLocks noGrp="1" noChangeArrowheads="1"/>
          </p:cNvSpPr>
          <p:nvPr>
            <p:ph type="sldNum" sz="quarter" idx="5"/>
          </p:nvPr>
        </p:nvSpPr>
        <p:spPr bwMode="auto">
          <a:xfrm>
            <a:off x="3849688" y="9429750"/>
            <a:ext cx="2946400" cy="4968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A0951395-F5F8-46F8-BFB6-5EA01EC7F66E}" type="slidenum">
              <a:rPr lang="en-GB" altLang="en-US"/>
              <a:pPr/>
              <a:t>‹#›</a:t>
            </a:fld>
            <a:endParaRPr lang="en-GB" altLang="en-US"/>
          </a:p>
        </p:txBody>
      </p:sp>
    </p:spTree>
    <p:extLst>
      <p:ext uri="{BB962C8B-B14F-4D97-AF65-F5344CB8AC3E}">
        <p14:creationId xmlns:p14="http://schemas.microsoft.com/office/powerpoint/2010/main" val="1255790357"/>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panose="020B0604020202020204" pitchFamily="34" charset="0"/>
        <a:ea typeface="+mn-ea"/>
        <a:cs typeface="+mn-cs"/>
      </a:defRPr>
    </a:lvl1pPr>
    <a:lvl2pPr marL="457200" algn="l" rtl="0" fontAlgn="base">
      <a:spcBef>
        <a:spcPct val="30000"/>
      </a:spcBef>
      <a:spcAft>
        <a:spcPct val="0"/>
      </a:spcAft>
      <a:defRPr sz="1200" kern="1200">
        <a:solidFill>
          <a:schemeClr val="tx1"/>
        </a:solidFill>
        <a:latin typeface="Arial" panose="020B0604020202020204" pitchFamily="34" charset="0"/>
        <a:ea typeface="+mn-ea"/>
        <a:cs typeface="+mn-cs"/>
      </a:defRPr>
    </a:lvl2pPr>
    <a:lvl3pPr marL="914400" algn="l" rtl="0" fontAlgn="base">
      <a:spcBef>
        <a:spcPct val="30000"/>
      </a:spcBef>
      <a:spcAft>
        <a:spcPct val="0"/>
      </a:spcAft>
      <a:defRPr sz="1200" kern="1200">
        <a:solidFill>
          <a:schemeClr val="tx1"/>
        </a:solidFill>
        <a:latin typeface="Arial" panose="020B0604020202020204" pitchFamily="34" charset="0"/>
        <a:ea typeface="+mn-ea"/>
        <a:cs typeface="+mn-cs"/>
      </a:defRPr>
    </a:lvl3pPr>
    <a:lvl4pPr marL="1371600" algn="l" rtl="0" fontAlgn="base">
      <a:spcBef>
        <a:spcPct val="30000"/>
      </a:spcBef>
      <a:spcAft>
        <a:spcPct val="0"/>
      </a:spcAft>
      <a:defRPr sz="1200" kern="1200">
        <a:solidFill>
          <a:schemeClr val="tx1"/>
        </a:solidFill>
        <a:latin typeface="Arial" panose="020B0604020202020204" pitchFamily="34" charset="0"/>
        <a:ea typeface="+mn-ea"/>
        <a:cs typeface="+mn-cs"/>
      </a:defRPr>
    </a:lvl4pPr>
    <a:lvl5pPr marL="1828800" algn="l" rtl="0" fontAlgn="base">
      <a:spcBef>
        <a:spcPct val="30000"/>
      </a:spcBef>
      <a:spcAft>
        <a:spcPct val="0"/>
      </a:spcAft>
      <a:defRPr sz="1200" kern="1200">
        <a:solidFill>
          <a:schemeClr val="tx1"/>
        </a:solidFill>
        <a:latin typeface="Arial" panose="020B0604020202020204"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1941F0D-BCBA-4CA2-966A-F318214E117C}" type="slidenum">
              <a:rPr lang="en-GB" altLang="en-US"/>
              <a:pPr/>
              <a:t>1</a:t>
            </a:fld>
            <a:endParaRPr lang="en-GB" altLang="en-US"/>
          </a:p>
        </p:txBody>
      </p:sp>
      <p:sp>
        <p:nvSpPr>
          <p:cNvPr id="41986" name="Rectangle 2"/>
          <p:cNvSpPr>
            <a:spLocks noGrp="1" noRot="1" noChangeAspect="1" noChangeArrowheads="1" noTextEdit="1"/>
          </p:cNvSpPr>
          <p:nvPr>
            <p:ph type="sldImg"/>
          </p:nvPr>
        </p:nvSpPr>
        <p:spPr>
          <a:xfrm>
            <a:off x="917575" y="744538"/>
            <a:ext cx="4962525" cy="3722687"/>
          </a:xfrm>
          <a:ln/>
        </p:spPr>
      </p:sp>
      <p:sp>
        <p:nvSpPr>
          <p:cNvPr id="41987"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54984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A702C8D-7CFC-445A-8E45-45CDE1186F3F}" type="slidenum">
              <a:rPr lang="en-GB" altLang="en-US"/>
              <a:pPr/>
              <a:t>10</a:t>
            </a:fld>
            <a:endParaRPr lang="en-GB" altLang="en-US"/>
          </a:p>
        </p:txBody>
      </p:sp>
      <p:sp>
        <p:nvSpPr>
          <p:cNvPr id="18434" name="Rectangle 2"/>
          <p:cNvSpPr>
            <a:spLocks noGrp="1" noRot="1" noChangeAspect="1" noChangeArrowheads="1" noTextEdit="1"/>
          </p:cNvSpPr>
          <p:nvPr>
            <p:ph type="sldImg"/>
          </p:nvPr>
        </p:nvSpPr>
        <p:spPr>
          <a:xfrm>
            <a:off x="917575" y="744538"/>
            <a:ext cx="4962525" cy="3722687"/>
          </a:xfrm>
          <a:ln/>
        </p:spPr>
      </p:sp>
      <p:sp>
        <p:nvSpPr>
          <p:cNvPr id="18435" name="Rectangle 3"/>
          <p:cNvSpPr>
            <a:spLocks noGrp="1" noChangeArrowheads="1"/>
          </p:cNvSpPr>
          <p:nvPr>
            <p:ph type="body" idx="1"/>
          </p:nvPr>
        </p:nvSpPr>
        <p:spPr/>
        <p:txBody>
          <a:bodyPr/>
          <a:lstStyle/>
          <a:p>
            <a:r>
              <a:rPr lang="en-GB" altLang="en-US" dirty="0"/>
              <a:t>There are dedicated e-mail addresses. </a:t>
            </a:r>
          </a:p>
          <a:p>
            <a:r>
              <a:rPr lang="en-GB" altLang="en-US" dirty="0"/>
              <a:t>Good practice to deal with ASAP, cannot be ignored under any circumstances. Deadlines may vary if more information is required – request needs clarification or fee is unpaid. Also remember that information that is requested may be disseminated in different parts of the College, but a Data Subject cannot generally ask for “everything you hold on me” – needs to be more specific.</a:t>
            </a:r>
          </a:p>
          <a:p>
            <a:r>
              <a:rPr lang="en-GB" altLang="en-US" dirty="0"/>
              <a:t>FOI requests must be dealt with ASAP but no later than 20 working days after first receipt. If there is an exemption or we don’t hold the info. requestor must also be told within these time limits. We try to make information available free of charge though it is permissible to charge fees for photocopying etc. and we can claim an exemption if the overall cost is over £450 (calculated at £25 per hour i.e. 18 hours). Also corres with questions like “please explain your policy on x or why you did y” are not FOI. There are other exemptions too, some of which I’ll mention in a couple of slides’ time.</a:t>
            </a:r>
          </a:p>
          <a:p>
            <a:r>
              <a:rPr lang="en-GB" altLang="en-US" dirty="0"/>
              <a:t>I maintain a central log of FOI requests – you should inform me if you get a request, remembering that might not mention FOIA.</a:t>
            </a:r>
          </a:p>
        </p:txBody>
      </p:sp>
    </p:spTree>
    <p:extLst>
      <p:ext uri="{BB962C8B-B14F-4D97-AF65-F5344CB8AC3E}">
        <p14:creationId xmlns:p14="http://schemas.microsoft.com/office/powerpoint/2010/main" val="22081701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6283CAE3-0C04-400E-A7C3-3D55FAD74A27}" type="slidenum">
              <a:rPr lang="en-GB" altLang="en-US"/>
              <a:pPr/>
              <a:t>11</a:t>
            </a:fld>
            <a:endParaRPr lang="en-GB" altLang="en-US"/>
          </a:p>
        </p:txBody>
      </p:sp>
      <p:sp>
        <p:nvSpPr>
          <p:cNvPr id="29698" name="Rectangle 2"/>
          <p:cNvSpPr>
            <a:spLocks noGrp="1" noRot="1" noChangeAspect="1" noChangeArrowheads="1" noTextEdit="1"/>
          </p:cNvSpPr>
          <p:nvPr>
            <p:ph type="sldImg"/>
          </p:nvPr>
        </p:nvSpPr>
        <p:spPr>
          <a:xfrm>
            <a:off x="917575" y="744538"/>
            <a:ext cx="4962525" cy="3722687"/>
          </a:xfrm>
          <a:ln/>
        </p:spPr>
      </p:sp>
      <p:sp>
        <p:nvSpPr>
          <p:cNvPr id="29699" name="Rectangle 3"/>
          <p:cNvSpPr>
            <a:spLocks noGrp="1" noChangeArrowheads="1"/>
          </p:cNvSpPr>
          <p:nvPr>
            <p:ph type="body" idx="1"/>
          </p:nvPr>
        </p:nvSpPr>
        <p:spPr/>
        <p:txBody>
          <a:bodyPr/>
          <a:lstStyle/>
          <a:p>
            <a:r>
              <a:rPr lang="en-GB" altLang="en-US"/>
              <a:t>FOIA assumes that information should be disclosed. However, sometimes there are exemptions which can be applied – either absolute or qualified. Public interest test applied to qualified exemptions = for example would disclosure harm our competitive position in a commercial matter? Others: endanger public safety, undermine governance by discouraging frankness. Balance of factors should be explained in any reply. But exemptions need to be considered on a case-by-case basis</a:t>
            </a:r>
          </a:p>
        </p:txBody>
      </p:sp>
    </p:spTree>
    <p:extLst>
      <p:ext uri="{BB962C8B-B14F-4D97-AF65-F5344CB8AC3E}">
        <p14:creationId xmlns:p14="http://schemas.microsoft.com/office/powerpoint/2010/main" val="53255056"/>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FE880A87-EA96-48D6-A7BB-534F2E378D89}" type="slidenum">
              <a:rPr lang="en-GB" altLang="en-US"/>
              <a:pPr/>
              <a:t>12</a:t>
            </a:fld>
            <a:endParaRPr lang="en-GB" altLang="en-US"/>
          </a:p>
        </p:txBody>
      </p:sp>
      <p:sp>
        <p:nvSpPr>
          <p:cNvPr id="28674" name="Rectangle 2"/>
          <p:cNvSpPr>
            <a:spLocks noGrp="1" noRot="1" noChangeAspect="1" noChangeArrowheads="1" noTextEdit="1"/>
          </p:cNvSpPr>
          <p:nvPr>
            <p:ph type="sldImg"/>
          </p:nvPr>
        </p:nvSpPr>
        <p:spPr>
          <a:xfrm>
            <a:off x="917575" y="744538"/>
            <a:ext cx="4962525" cy="3722687"/>
          </a:xfrm>
          <a:ln/>
        </p:spPr>
      </p:sp>
      <p:sp>
        <p:nvSpPr>
          <p:cNvPr id="28675" name="Rectangle 3"/>
          <p:cNvSpPr>
            <a:spLocks noGrp="1" noChangeArrowheads="1"/>
          </p:cNvSpPr>
          <p:nvPr>
            <p:ph type="body" idx="1"/>
          </p:nvPr>
        </p:nvSpPr>
        <p:spPr/>
        <p:txBody>
          <a:bodyPr/>
          <a:lstStyle/>
          <a:p>
            <a:r>
              <a:rPr lang="en-GB" altLang="en-US" dirty="0"/>
              <a:t>Schedule 2: requests under this part of DPA will normally come from the police but could also come from DWP, LB Tower Hamlets, Child Support Agency, UKVI. A controller</a:t>
            </a:r>
            <a:r>
              <a:rPr lang="en-GB" altLang="en-US" baseline="0" dirty="0"/>
              <a:t> may</a:t>
            </a:r>
            <a:r>
              <a:rPr lang="en-GB" altLang="en-US" dirty="0"/>
              <a:t> release personal data without the consent of the Data Subject. Still need to be wary: if someone phones or comes in and asks to see a record, you can and should refuse if they haven’t followed the procedure and got the correct paperwork.</a:t>
            </a:r>
          </a:p>
          <a:p>
            <a:r>
              <a:rPr lang="en-GB" altLang="en-US" dirty="0"/>
              <a:t>Data protection legislation makes special provisions for the use of personal data in research and for exam results.</a:t>
            </a:r>
          </a:p>
          <a:p>
            <a:r>
              <a:rPr lang="en-GB" altLang="en-US" dirty="0"/>
              <a:t>A student can apply to see their exam marks but will not be entitled to them if they have not yet been released.</a:t>
            </a:r>
          </a:p>
        </p:txBody>
      </p:sp>
    </p:spTree>
    <p:extLst>
      <p:ext uri="{BB962C8B-B14F-4D97-AF65-F5344CB8AC3E}">
        <p14:creationId xmlns:p14="http://schemas.microsoft.com/office/powerpoint/2010/main" val="72091131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0FF65346-2EE4-46A1-9D3B-0DF6432FC06D}" type="slidenum">
              <a:rPr lang="en-GB" altLang="en-US"/>
              <a:pPr/>
              <a:t>13</a:t>
            </a:fld>
            <a:endParaRPr lang="en-GB" altLang="en-US"/>
          </a:p>
        </p:txBody>
      </p:sp>
      <p:sp>
        <p:nvSpPr>
          <p:cNvPr id="39938" name="Rectangle 2"/>
          <p:cNvSpPr>
            <a:spLocks noGrp="1" noRot="1" noChangeAspect="1" noChangeArrowheads="1" noTextEdit="1"/>
          </p:cNvSpPr>
          <p:nvPr>
            <p:ph type="sldImg"/>
          </p:nvPr>
        </p:nvSpPr>
        <p:spPr>
          <a:xfrm>
            <a:off x="917575" y="744538"/>
            <a:ext cx="4962525" cy="3722687"/>
          </a:xfrm>
          <a:ln/>
        </p:spPr>
      </p:sp>
      <p:sp>
        <p:nvSpPr>
          <p:cNvPr id="39939" name="Rectangle 3"/>
          <p:cNvSpPr>
            <a:spLocks noGrp="1" noChangeArrowheads="1"/>
          </p:cNvSpPr>
          <p:nvPr>
            <p:ph type="body" idx="1"/>
          </p:nvPr>
        </p:nvSpPr>
        <p:spPr/>
        <p:txBody>
          <a:bodyPr/>
          <a:lstStyle/>
          <a:p>
            <a:r>
              <a:rPr lang="en-GB" altLang="en-US" dirty="0"/>
              <a:t>Must</a:t>
            </a:r>
            <a:r>
              <a:rPr lang="en-GB" altLang="en-US" baseline="0" dirty="0"/>
              <a:t> still comply with data protection principles.</a:t>
            </a:r>
          </a:p>
          <a:p>
            <a:r>
              <a:rPr lang="en-GB" altLang="en-US" dirty="0"/>
              <a:t>Still good practice to ask the data subject before any further processing and mustn’t give away the identity of a participant without consent.</a:t>
            </a:r>
          </a:p>
          <a:p>
            <a:r>
              <a:rPr lang="en-GB" altLang="en-US" dirty="0"/>
              <a:t>Generally recommend use of anonymisation or pseudonymisation in research. Data minimisation and security important.</a:t>
            </a:r>
          </a:p>
          <a:p>
            <a:r>
              <a:rPr lang="en-GB" altLang="en-US" dirty="0"/>
              <a:t>Under FOI, research data might be available unless an exemption can be claimed such as commercial interests, information is personal data or will be published in the future. Section 22A FOIA specifically relates to research.</a:t>
            </a:r>
          </a:p>
        </p:txBody>
      </p:sp>
    </p:spTree>
    <p:extLst>
      <p:ext uri="{BB962C8B-B14F-4D97-AF65-F5344CB8AC3E}">
        <p14:creationId xmlns:p14="http://schemas.microsoft.com/office/powerpoint/2010/main" val="347279319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8DA0496-3C8A-4AD7-B3AB-EDE61F5665A7}" type="slidenum">
              <a:rPr lang="en-GB" altLang="en-US"/>
              <a:pPr/>
              <a:t>14</a:t>
            </a:fld>
            <a:endParaRPr lang="en-GB" altLang="en-US"/>
          </a:p>
        </p:txBody>
      </p:sp>
      <p:sp>
        <p:nvSpPr>
          <p:cNvPr id="20482" name="Rectangle 2"/>
          <p:cNvSpPr>
            <a:spLocks noGrp="1" noRot="1" noChangeAspect="1" noChangeArrowheads="1" noTextEdit="1"/>
          </p:cNvSpPr>
          <p:nvPr>
            <p:ph type="sldImg"/>
          </p:nvPr>
        </p:nvSpPr>
        <p:spPr>
          <a:xfrm>
            <a:off x="917575" y="744538"/>
            <a:ext cx="4962525" cy="3722687"/>
          </a:xfrm>
          <a:ln/>
        </p:spPr>
      </p:sp>
      <p:sp>
        <p:nvSpPr>
          <p:cNvPr id="20483" name="Rectangle 3"/>
          <p:cNvSpPr>
            <a:spLocks noGrp="1" noChangeArrowheads="1"/>
          </p:cNvSpPr>
          <p:nvPr>
            <p:ph type="body" idx="1"/>
          </p:nvPr>
        </p:nvSpPr>
        <p:spPr/>
        <p:txBody>
          <a:bodyPr/>
          <a:lstStyle/>
          <a:p>
            <a:r>
              <a:rPr lang="en-GB" altLang="en-US" dirty="0"/>
              <a:t>Need to keep comments on exam boards (and scripts) factual because they may be seen by the student if an SAR is made</a:t>
            </a:r>
          </a:p>
          <a:p>
            <a:r>
              <a:rPr lang="en-GB" altLang="en-US" dirty="0"/>
              <a:t>Publishing results: inform students if they’re going to be put on a noticeboard and don’t use names. Don’t disclose results to anyone who cannot prove their identity e.g. over the phone. Putting up results is a time-honoured procedure</a:t>
            </a:r>
          </a:p>
          <a:p>
            <a:r>
              <a:rPr lang="en-GB" altLang="en-US" dirty="0"/>
              <a:t>EE reports – generally to be released but with all personal data redacted</a:t>
            </a:r>
          </a:p>
        </p:txBody>
      </p:sp>
    </p:spTree>
    <p:extLst>
      <p:ext uri="{BB962C8B-B14F-4D97-AF65-F5344CB8AC3E}">
        <p14:creationId xmlns:p14="http://schemas.microsoft.com/office/powerpoint/2010/main" val="375521767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05CAC63-27F2-4451-A6B7-A1C5191D37BA}" type="slidenum">
              <a:rPr lang="en-GB" altLang="en-US"/>
              <a:pPr/>
              <a:t>15</a:t>
            </a:fld>
            <a:endParaRPr lang="en-GB" altLang="en-US"/>
          </a:p>
        </p:txBody>
      </p:sp>
      <p:sp>
        <p:nvSpPr>
          <p:cNvPr id="32770" name="Rectangle 2"/>
          <p:cNvSpPr>
            <a:spLocks noGrp="1" noRot="1" noChangeAspect="1" noChangeArrowheads="1" noTextEdit="1"/>
          </p:cNvSpPr>
          <p:nvPr>
            <p:ph type="sldImg"/>
          </p:nvPr>
        </p:nvSpPr>
        <p:spPr>
          <a:xfrm>
            <a:off x="917575" y="744538"/>
            <a:ext cx="4962525" cy="3722687"/>
          </a:xfrm>
          <a:ln/>
        </p:spPr>
      </p:sp>
      <p:sp>
        <p:nvSpPr>
          <p:cNvPr id="32771" name="Rectangle 3"/>
          <p:cNvSpPr>
            <a:spLocks noGrp="1" noChangeArrowheads="1"/>
          </p:cNvSpPr>
          <p:nvPr>
            <p:ph type="body" idx="1"/>
          </p:nvPr>
        </p:nvSpPr>
        <p:spPr/>
        <p:txBody>
          <a:bodyPr/>
          <a:lstStyle/>
          <a:p>
            <a:r>
              <a:rPr lang="en-GB" altLang="en-US" dirty="0"/>
              <a:t>For SARs you have one calendar month (extendable by another two in complex cases). For FOI you have 20 working days, but in both cases we should try to respond as soon as we can.</a:t>
            </a:r>
          </a:p>
          <a:p>
            <a:r>
              <a:rPr lang="en-GB" altLang="en-US" dirty="0"/>
              <a:t>If you destroy or alter documents under the legislation this will be regarded as a criminal offence for the INDIVIDUAL. You may be held personally liable</a:t>
            </a:r>
          </a:p>
        </p:txBody>
      </p:sp>
    </p:spTree>
    <p:extLst>
      <p:ext uri="{BB962C8B-B14F-4D97-AF65-F5344CB8AC3E}">
        <p14:creationId xmlns:p14="http://schemas.microsoft.com/office/powerpoint/2010/main" val="4153450057"/>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26FC9BDD-5BC7-4A5F-A6E0-EA94F572AD1C}" type="slidenum">
              <a:rPr lang="en-GB" altLang="en-US"/>
              <a:pPr/>
              <a:t>16</a:t>
            </a:fld>
            <a:endParaRPr lang="en-GB" altLang="en-US"/>
          </a:p>
        </p:txBody>
      </p:sp>
      <p:sp>
        <p:nvSpPr>
          <p:cNvPr id="24578" name="Rectangle 2"/>
          <p:cNvSpPr>
            <a:spLocks noGrp="1" noRot="1" noChangeAspect="1" noChangeArrowheads="1" noTextEdit="1"/>
          </p:cNvSpPr>
          <p:nvPr>
            <p:ph type="sldImg"/>
          </p:nvPr>
        </p:nvSpPr>
        <p:spPr>
          <a:xfrm>
            <a:off x="917575" y="744538"/>
            <a:ext cx="4962525" cy="3722687"/>
          </a:xfrm>
          <a:ln/>
        </p:spPr>
      </p:sp>
      <p:sp>
        <p:nvSpPr>
          <p:cNvPr id="24579" name="Rectangle 3"/>
          <p:cNvSpPr>
            <a:spLocks noGrp="1" noChangeArrowheads="1"/>
          </p:cNvSpPr>
          <p:nvPr>
            <p:ph type="body" idx="1"/>
          </p:nvPr>
        </p:nvSpPr>
        <p:spPr/>
        <p:txBody>
          <a:bodyPr/>
          <a:lstStyle/>
          <a:p>
            <a:r>
              <a:rPr lang="en-GB" altLang="en-US" dirty="0"/>
              <a:t>1. Yes – this can be done as a SAR under GDPR, but not before marks have been announced. Debtors can use this route to get exam marks.</a:t>
            </a:r>
          </a:p>
          <a:p>
            <a:r>
              <a:rPr lang="en-GB" altLang="en-US" dirty="0"/>
              <a:t>2. Yes, under FOI.</a:t>
            </a:r>
          </a:p>
          <a:p>
            <a:r>
              <a:rPr lang="en-GB" altLang="en-US" dirty="0"/>
              <a:t>3. Possibly if </a:t>
            </a:r>
            <a:r>
              <a:rPr lang="en-GB" altLang="en-US" b="1" dirty="0"/>
              <a:t>necessary </a:t>
            </a:r>
            <a:r>
              <a:rPr lang="en-GB" altLang="en-US" dirty="0"/>
              <a:t>and the correct form is filled out as there are special procedures for these requests. What about if a policeman walks in and says “we think Joe Bloggs has committed an offence, please give me his file.” Still got to be written request with specific reasoning – not just some ‘fishing exercise’.</a:t>
            </a:r>
            <a:endParaRPr lang="en-GB" altLang="en-US" b="1" dirty="0"/>
          </a:p>
          <a:p>
            <a:r>
              <a:rPr lang="en-GB" altLang="en-US" dirty="0"/>
              <a:t>4. No – Students are adults (unless they have given their written permission that we can disclose this, but there is still the issue of proving they are the parent if they phone or email).</a:t>
            </a:r>
          </a:p>
        </p:txBody>
      </p:sp>
    </p:spTree>
    <p:extLst>
      <p:ext uri="{BB962C8B-B14F-4D97-AF65-F5344CB8AC3E}">
        <p14:creationId xmlns:p14="http://schemas.microsoft.com/office/powerpoint/2010/main" val="386283725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0EEB29B-FE4A-41F7-8387-1067B2A9EE1D}" type="slidenum">
              <a:rPr lang="en-GB" altLang="en-US"/>
              <a:pPr/>
              <a:t>17</a:t>
            </a:fld>
            <a:endParaRPr lang="en-GB" altLang="en-US"/>
          </a:p>
        </p:txBody>
      </p:sp>
      <p:sp>
        <p:nvSpPr>
          <p:cNvPr id="34818" name="Rectangle 2"/>
          <p:cNvSpPr>
            <a:spLocks noGrp="1" noRot="1" noChangeAspect="1" noChangeArrowheads="1" noTextEdit="1"/>
          </p:cNvSpPr>
          <p:nvPr>
            <p:ph type="sldImg"/>
          </p:nvPr>
        </p:nvSpPr>
        <p:spPr>
          <a:xfrm>
            <a:off x="917575" y="744538"/>
            <a:ext cx="4962525" cy="3722687"/>
          </a:xfrm>
          <a:ln/>
        </p:spPr>
      </p:sp>
      <p:sp>
        <p:nvSpPr>
          <p:cNvPr id="34819" name="Rectangle 3"/>
          <p:cNvSpPr>
            <a:spLocks noGrp="1" noChangeArrowheads="1"/>
          </p:cNvSpPr>
          <p:nvPr>
            <p:ph type="body" idx="1"/>
          </p:nvPr>
        </p:nvSpPr>
        <p:spPr/>
        <p:txBody>
          <a:bodyPr/>
          <a:lstStyle/>
          <a:p>
            <a:r>
              <a:rPr lang="en-GB" altLang="en-US" dirty="0"/>
              <a:t>DP policy with appendix of guidelines on Policy Zone</a:t>
            </a:r>
          </a:p>
          <a:p>
            <a:r>
              <a:rPr lang="en-GB" altLang="en-US" dirty="0"/>
              <a:t>ICO website has lots of info. on DP and FOI:</a:t>
            </a:r>
            <a:r>
              <a:rPr lang="en-GB" altLang="en-US" baseline="0" dirty="0"/>
              <a:t> www.ico.org.uk </a:t>
            </a:r>
            <a:endParaRPr lang="en-GB" altLang="en-US" dirty="0"/>
          </a:p>
        </p:txBody>
      </p:sp>
    </p:spTree>
    <p:extLst>
      <p:ext uri="{BB962C8B-B14F-4D97-AF65-F5344CB8AC3E}">
        <p14:creationId xmlns:p14="http://schemas.microsoft.com/office/powerpoint/2010/main" val="3581086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CC19108-5C50-462E-8741-480F8DCC9D38}" type="slidenum">
              <a:rPr lang="en-GB" altLang="en-US"/>
              <a:pPr/>
              <a:t>19</a:t>
            </a:fld>
            <a:endParaRPr lang="en-GB" altLang="en-US"/>
          </a:p>
        </p:txBody>
      </p:sp>
      <p:sp>
        <p:nvSpPr>
          <p:cNvPr id="37890" name="Rectangle 2"/>
          <p:cNvSpPr>
            <a:spLocks noGrp="1" noRot="1" noChangeAspect="1" noChangeArrowheads="1" noTextEdit="1"/>
          </p:cNvSpPr>
          <p:nvPr>
            <p:ph type="sldImg"/>
          </p:nvPr>
        </p:nvSpPr>
        <p:spPr>
          <a:xfrm>
            <a:off x="917575" y="744538"/>
            <a:ext cx="4962525" cy="3722687"/>
          </a:xfrm>
          <a:ln/>
        </p:spPr>
      </p:sp>
      <p:sp>
        <p:nvSpPr>
          <p:cNvPr id="37891" name="Rectangle 3"/>
          <p:cNvSpPr>
            <a:spLocks noGrp="1" noChangeArrowheads="1"/>
          </p:cNvSpPr>
          <p:nvPr>
            <p:ph type="body" idx="1"/>
          </p:nvPr>
        </p:nvSpPr>
        <p:spPr/>
        <p:txBody>
          <a:bodyPr/>
          <a:lstStyle/>
          <a:p>
            <a:r>
              <a:rPr lang="en-GB" altLang="en-US" dirty="0"/>
              <a:t>Here are my contact details. Training is available through OPD or by arrangement</a:t>
            </a:r>
          </a:p>
        </p:txBody>
      </p:sp>
    </p:spTree>
    <p:extLst>
      <p:ext uri="{BB962C8B-B14F-4D97-AF65-F5344CB8AC3E}">
        <p14:creationId xmlns:p14="http://schemas.microsoft.com/office/powerpoint/2010/main" val="26282874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495AA91A-E42C-4A60-801A-112F8463EF67}" type="slidenum">
              <a:rPr lang="en-GB" altLang="en-US"/>
              <a:pPr/>
              <a:t>2</a:t>
            </a:fld>
            <a:endParaRPr lang="en-GB" altLang="en-US"/>
          </a:p>
        </p:txBody>
      </p:sp>
      <p:sp>
        <p:nvSpPr>
          <p:cNvPr id="36866" name="Rectangle 2"/>
          <p:cNvSpPr>
            <a:spLocks noGrp="1" noRot="1" noChangeAspect="1" noChangeArrowheads="1" noTextEdit="1"/>
          </p:cNvSpPr>
          <p:nvPr>
            <p:ph type="sldImg"/>
          </p:nvPr>
        </p:nvSpPr>
        <p:spPr>
          <a:xfrm>
            <a:off x="917575" y="744538"/>
            <a:ext cx="4962525" cy="3722687"/>
          </a:xfrm>
          <a:ln/>
        </p:spPr>
      </p:sp>
      <p:sp>
        <p:nvSpPr>
          <p:cNvPr id="36867" name="Rectangle 3"/>
          <p:cNvSpPr>
            <a:spLocks noGrp="1" noChangeArrowheads="1"/>
          </p:cNvSpPr>
          <p:nvPr>
            <p:ph type="body" idx="1"/>
          </p:nvPr>
        </p:nvSpPr>
        <p:spPr/>
        <p:txBody>
          <a:bodyPr/>
          <a:lstStyle/>
          <a:p>
            <a:r>
              <a:rPr lang="en-GB" altLang="en-US" dirty="0"/>
              <a:t>This is a very brief overview and more detail can be found at</a:t>
            </a:r>
            <a:r>
              <a:rPr lang="en-GB" altLang="en-US" baseline="0" dirty="0"/>
              <a:t> www.ico.org.uk or by contacting the Records &amp; Information Compliance Manager</a:t>
            </a:r>
            <a:endParaRPr lang="en-GB" altLang="en-US" dirty="0"/>
          </a:p>
        </p:txBody>
      </p:sp>
    </p:spTree>
    <p:extLst>
      <p:ext uri="{BB962C8B-B14F-4D97-AF65-F5344CB8AC3E}">
        <p14:creationId xmlns:p14="http://schemas.microsoft.com/office/powerpoint/2010/main" val="41196439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5B03B16C-93CE-4AA4-BD8D-74C3D60AC038}" type="slidenum">
              <a:rPr lang="en-GB" altLang="en-US"/>
              <a:pPr/>
              <a:t>3</a:t>
            </a:fld>
            <a:endParaRPr lang="en-GB" altLang="en-US"/>
          </a:p>
        </p:txBody>
      </p:sp>
      <p:sp>
        <p:nvSpPr>
          <p:cNvPr id="40962" name="Rectangle 2"/>
          <p:cNvSpPr>
            <a:spLocks noGrp="1" noRot="1" noChangeAspect="1" noChangeArrowheads="1" noTextEdit="1"/>
          </p:cNvSpPr>
          <p:nvPr>
            <p:ph type="sldImg"/>
          </p:nvPr>
        </p:nvSpPr>
        <p:spPr>
          <a:xfrm>
            <a:off x="917575" y="744538"/>
            <a:ext cx="4962525" cy="3722687"/>
          </a:xfrm>
          <a:ln/>
        </p:spPr>
      </p:sp>
      <p:sp>
        <p:nvSpPr>
          <p:cNvPr id="40963" name="Rectangle 3"/>
          <p:cNvSpPr>
            <a:spLocks noGrp="1" noChangeArrowheads="1"/>
          </p:cNvSpPr>
          <p:nvPr>
            <p:ph type="body" idx="1"/>
          </p:nvPr>
        </p:nvSpPr>
        <p:spPr/>
        <p:txBody>
          <a:bodyPr/>
          <a:lstStyle/>
          <a:p>
            <a:r>
              <a:rPr lang="en-US" altLang="en-US" dirty="0"/>
              <a:t>There are now EU and U.K. versions of the GDPR</a:t>
            </a:r>
          </a:p>
        </p:txBody>
      </p:sp>
    </p:spTree>
    <p:extLst>
      <p:ext uri="{BB962C8B-B14F-4D97-AF65-F5344CB8AC3E}">
        <p14:creationId xmlns:p14="http://schemas.microsoft.com/office/powerpoint/2010/main" val="4913406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9A3E863-8142-4BBB-9FB3-C66151190DF4}" type="slidenum">
              <a:rPr lang="en-GB" altLang="en-US"/>
              <a:pPr/>
              <a:t>4</a:t>
            </a:fld>
            <a:endParaRPr lang="en-GB" altLang="en-US"/>
          </a:p>
        </p:txBody>
      </p:sp>
      <p:sp>
        <p:nvSpPr>
          <p:cNvPr id="30722" name="Rectangle 2"/>
          <p:cNvSpPr>
            <a:spLocks noGrp="1" noRot="1" noChangeAspect="1" noChangeArrowheads="1" noTextEdit="1"/>
          </p:cNvSpPr>
          <p:nvPr>
            <p:ph type="sldImg"/>
          </p:nvPr>
        </p:nvSpPr>
        <p:spPr>
          <a:xfrm>
            <a:off x="917575" y="744538"/>
            <a:ext cx="4962525" cy="3722687"/>
          </a:xfrm>
          <a:ln/>
        </p:spPr>
      </p:sp>
      <p:sp>
        <p:nvSpPr>
          <p:cNvPr id="30723" name="Rectangle 3"/>
          <p:cNvSpPr>
            <a:spLocks noGrp="1" noChangeArrowheads="1"/>
          </p:cNvSpPr>
          <p:nvPr>
            <p:ph type="body" idx="1"/>
          </p:nvPr>
        </p:nvSpPr>
        <p:spPr/>
        <p:txBody>
          <a:bodyPr/>
          <a:lstStyle/>
          <a:p>
            <a:r>
              <a:rPr lang="en-GB" altLang="en-US" dirty="0"/>
              <a:t>At the end we’ll consider these – what legislation they come under and how to deal with each</a:t>
            </a:r>
          </a:p>
        </p:txBody>
      </p:sp>
    </p:spTree>
    <p:extLst>
      <p:ext uri="{BB962C8B-B14F-4D97-AF65-F5344CB8AC3E}">
        <p14:creationId xmlns:p14="http://schemas.microsoft.com/office/powerpoint/2010/main" val="230871114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E612CEE-FCF0-45CE-AF22-95FAE4F5612D}" type="slidenum">
              <a:rPr lang="en-GB" altLang="en-US"/>
              <a:pPr/>
              <a:t>5</a:t>
            </a:fld>
            <a:endParaRPr lang="en-GB" altLang="en-US"/>
          </a:p>
        </p:txBody>
      </p:sp>
      <p:sp>
        <p:nvSpPr>
          <p:cNvPr id="25602" name="Rectangle 2"/>
          <p:cNvSpPr>
            <a:spLocks noGrp="1" noRot="1" noChangeAspect="1" noChangeArrowheads="1" noTextEdit="1"/>
          </p:cNvSpPr>
          <p:nvPr>
            <p:ph type="sldImg"/>
          </p:nvPr>
        </p:nvSpPr>
        <p:spPr>
          <a:xfrm>
            <a:off x="917575" y="744538"/>
            <a:ext cx="4962525" cy="3722687"/>
          </a:xfrm>
          <a:ln/>
        </p:spPr>
      </p:sp>
      <p:sp>
        <p:nvSpPr>
          <p:cNvPr id="25603" name="Rectangle 3"/>
          <p:cNvSpPr>
            <a:spLocks noGrp="1" noChangeArrowheads="1"/>
          </p:cNvSpPr>
          <p:nvPr>
            <p:ph type="body" idx="1"/>
          </p:nvPr>
        </p:nvSpPr>
        <p:spPr/>
        <p:txBody>
          <a:bodyPr/>
          <a:lstStyle/>
          <a:p>
            <a:r>
              <a:rPr lang="en-GB" altLang="en-US" dirty="0"/>
              <a:t>Aim: ensure personal information is treated in correct manner and give individuals certain rights</a:t>
            </a:r>
            <a:r>
              <a:rPr lang="en-GB" altLang="en-US" baseline="0" dirty="0"/>
              <a:t> and control over their personal data, such as the ability to</a:t>
            </a:r>
            <a:r>
              <a:rPr lang="en-GB" altLang="en-US" dirty="0"/>
              <a:t> see what information organisations hold about them. Here are some of the terms used.</a:t>
            </a:r>
          </a:p>
          <a:p>
            <a:r>
              <a:rPr lang="en-GB" altLang="en-US" dirty="0"/>
              <a:t>QM is a data controller. Data subjects are students, staff, applicants, alumni, research</a:t>
            </a:r>
            <a:r>
              <a:rPr lang="en-GB" altLang="en-US" baseline="0" dirty="0"/>
              <a:t> participants</a:t>
            </a:r>
            <a:r>
              <a:rPr lang="en-GB" altLang="en-US" dirty="0"/>
              <a:t> and others.</a:t>
            </a:r>
          </a:p>
          <a:p>
            <a:r>
              <a:rPr lang="en-GB" altLang="en-US" dirty="0"/>
              <a:t>Personal data is data about any living individual that uniquely identifies</a:t>
            </a:r>
            <a:r>
              <a:rPr lang="en-GB" altLang="en-US" baseline="0" dirty="0"/>
              <a:t> them </a:t>
            </a:r>
            <a:r>
              <a:rPr lang="en-GB" altLang="en-US" dirty="0"/>
              <a:t>e.g. </a:t>
            </a:r>
            <a:r>
              <a:rPr lang="en-GB" altLang="en-US" dirty="0" err="1"/>
              <a:t>DoB</a:t>
            </a:r>
            <a:r>
              <a:rPr lang="en-GB" altLang="en-US" dirty="0"/>
              <a:t>, address, NI number. What about a photo? Does it identify a</a:t>
            </a:r>
            <a:r>
              <a:rPr lang="en-GB" altLang="en-US" baseline="0" dirty="0"/>
              <a:t> living person?</a:t>
            </a:r>
            <a:endParaRPr lang="en-GB" altLang="en-US" dirty="0"/>
          </a:p>
        </p:txBody>
      </p:sp>
    </p:spTree>
    <p:extLst>
      <p:ext uri="{BB962C8B-B14F-4D97-AF65-F5344CB8AC3E}">
        <p14:creationId xmlns:p14="http://schemas.microsoft.com/office/powerpoint/2010/main" val="197002668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D0264C3-7ECA-490D-B5FD-CF7C134E2A0B}" type="slidenum">
              <a:rPr lang="en-GB" altLang="en-US"/>
              <a:pPr/>
              <a:t>6</a:t>
            </a:fld>
            <a:endParaRPr lang="en-GB" altLang="en-US"/>
          </a:p>
        </p:txBody>
      </p:sp>
      <p:sp>
        <p:nvSpPr>
          <p:cNvPr id="35842" name="Rectangle 2"/>
          <p:cNvSpPr>
            <a:spLocks noGrp="1" noRot="1" noChangeAspect="1" noChangeArrowheads="1" noTextEdit="1"/>
          </p:cNvSpPr>
          <p:nvPr>
            <p:ph type="sldImg"/>
          </p:nvPr>
        </p:nvSpPr>
        <p:spPr>
          <a:xfrm>
            <a:off x="917575" y="744538"/>
            <a:ext cx="4962525" cy="3722687"/>
          </a:xfrm>
          <a:ln/>
        </p:spPr>
      </p:sp>
      <p:sp>
        <p:nvSpPr>
          <p:cNvPr id="35843" name="Rectangle 3"/>
          <p:cNvSpPr>
            <a:spLocks noGrp="1" noChangeArrowheads="1"/>
          </p:cNvSpPr>
          <p:nvPr>
            <p:ph type="body" idx="1"/>
          </p:nvPr>
        </p:nvSpPr>
        <p:spPr/>
        <p:txBody>
          <a:bodyPr/>
          <a:lstStyle/>
          <a:p>
            <a:pPr marL="228600" indent="-228600">
              <a:buFontTx/>
              <a:buAutoNum type="arabicPeriod"/>
            </a:pPr>
            <a:r>
              <a:rPr lang="en-GB" altLang="en-US" dirty="0"/>
              <a:t>Need</a:t>
            </a:r>
            <a:r>
              <a:rPr lang="en-GB" altLang="en-US" baseline="0" dirty="0"/>
              <a:t> a lawful basis and provide privacy notice</a:t>
            </a:r>
            <a:endParaRPr lang="en-GB" altLang="en-US" dirty="0"/>
          </a:p>
          <a:p>
            <a:pPr marL="228600" indent="-228600">
              <a:buFontTx/>
              <a:buAutoNum type="arabicPeriod"/>
            </a:pPr>
            <a:r>
              <a:rPr lang="en-GB" altLang="en-US" dirty="0"/>
              <a:t>Only use it for the purpose stated (‘purpose</a:t>
            </a:r>
            <a:r>
              <a:rPr lang="en-GB" altLang="en-US" baseline="0" dirty="0"/>
              <a:t> limitation’)</a:t>
            </a:r>
            <a:endParaRPr lang="en-GB" altLang="en-US" dirty="0"/>
          </a:p>
          <a:p>
            <a:pPr marL="228600" indent="-228600">
              <a:buFontTx/>
              <a:buAutoNum type="arabicPeriod"/>
            </a:pPr>
            <a:r>
              <a:rPr lang="en-GB" altLang="en-US" dirty="0"/>
              <a:t>Only collect what’s necessary (‘data minimisation’)</a:t>
            </a:r>
          </a:p>
          <a:p>
            <a:pPr marL="228600" indent="-228600">
              <a:buFontTx/>
              <a:buAutoNum type="arabicPeriod"/>
            </a:pPr>
            <a:r>
              <a:rPr lang="en-GB" altLang="en-US" dirty="0"/>
              <a:t>Check it’s up to date (‘accuracy’)</a:t>
            </a:r>
          </a:p>
          <a:p>
            <a:pPr marL="228600" indent="-228600">
              <a:buFontTx/>
              <a:buAutoNum type="arabicPeriod"/>
            </a:pPr>
            <a:r>
              <a:rPr lang="en-GB" altLang="en-US" dirty="0"/>
              <a:t>Can’t hold it forever (‘storage limitation’)</a:t>
            </a:r>
          </a:p>
          <a:p>
            <a:pPr marL="228600" indent="-228600">
              <a:buFontTx/>
              <a:buAutoNum type="arabicPeriod"/>
            </a:pPr>
            <a:r>
              <a:rPr lang="en-GB" altLang="en-US" dirty="0"/>
              <a:t>Protect it by locking it up/passwords/encryption (‘integrity and confidentiality’)</a:t>
            </a:r>
          </a:p>
        </p:txBody>
      </p:sp>
    </p:spTree>
    <p:extLst>
      <p:ext uri="{BB962C8B-B14F-4D97-AF65-F5344CB8AC3E}">
        <p14:creationId xmlns:p14="http://schemas.microsoft.com/office/powerpoint/2010/main" val="348244202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917575" y="744538"/>
            <a:ext cx="4962525" cy="3722687"/>
          </a:xfrm>
        </p:spPr>
      </p:sp>
      <p:sp>
        <p:nvSpPr>
          <p:cNvPr id="3" name="Notes Placeholder 2"/>
          <p:cNvSpPr>
            <a:spLocks noGrp="1"/>
          </p:cNvSpPr>
          <p:nvPr>
            <p:ph type="body" idx="1"/>
          </p:nvPr>
        </p:nvSpPr>
        <p:spPr/>
        <p:txBody>
          <a:bodyPr/>
          <a:lstStyle/>
          <a:p>
            <a:pPr eaLnBrk="1" hangingPunct="1"/>
            <a:r>
              <a:rPr lang="en-GB" sz="1200" dirty="0">
                <a:latin typeface="Arial" panose="020B0604020202020204" pitchFamily="34" charset="0"/>
              </a:rPr>
              <a:t>These used to be principles</a:t>
            </a:r>
            <a:r>
              <a:rPr lang="en-GB" sz="1200" baseline="0" dirty="0">
                <a:latin typeface="Arial" panose="020B0604020202020204" pitchFamily="34" charset="0"/>
              </a:rPr>
              <a:t> 6 and 8 of DPA, now expanded across a number of articles. </a:t>
            </a:r>
            <a:r>
              <a:rPr lang="en-GB" sz="1200" dirty="0">
                <a:latin typeface="Arial" panose="020B0604020202020204" pitchFamily="34" charset="0"/>
              </a:rPr>
              <a:t>The Reg. affords a number of rights to data subjects. Not all</a:t>
            </a:r>
            <a:r>
              <a:rPr lang="en-GB" sz="1200" baseline="0" dirty="0">
                <a:latin typeface="Arial" panose="020B0604020202020204" pitchFamily="34" charset="0"/>
              </a:rPr>
              <a:t> of these are as important to QMUL as others. I’ll come back to the right to access later. Some of the others: </a:t>
            </a:r>
          </a:p>
          <a:p>
            <a:pPr eaLnBrk="1" hangingPunct="1"/>
            <a:r>
              <a:rPr lang="en-GB" sz="1200" dirty="0">
                <a:latin typeface="Arial" panose="020B0604020202020204" pitchFamily="34" charset="0"/>
              </a:rPr>
              <a:t>If they notice an inaccuracy, they can ask us to correct it or have incomplete data completed. </a:t>
            </a:r>
          </a:p>
          <a:p>
            <a:pPr eaLnBrk="1" hangingPunct="1"/>
            <a:r>
              <a:rPr lang="en-GB" sz="1200" dirty="0">
                <a:latin typeface="Arial" panose="020B0604020202020204" pitchFamily="34" charset="0"/>
              </a:rPr>
              <a:t>RTBF is overstated; only really applies where there are no legitimate grounds for us to continue to hold the data and where consent was originally</a:t>
            </a:r>
            <a:r>
              <a:rPr lang="en-GB" sz="1200" baseline="0" dirty="0">
                <a:latin typeface="Arial" panose="020B0604020202020204" pitchFamily="34" charset="0"/>
              </a:rPr>
              <a:t> given, e.g. an exception for research purposes. </a:t>
            </a:r>
          </a:p>
          <a:p>
            <a:pPr eaLnBrk="1" hangingPunct="1"/>
            <a:r>
              <a:rPr lang="en-GB" sz="1200" baseline="0" dirty="0">
                <a:latin typeface="Arial" panose="020B0604020202020204" pitchFamily="34" charset="0"/>
              </a:rPr>
              <a:t>Rights to object is also slightly limited as if legitimate grounds can be shown and/or a public interest then this right will not apply</a:t>
            </a:r>
            <a:r>
              <a:rPr lang="en-GB" sz="1200" dirty="0">
                <a:latin typeface="Arial" panose="020B0604020202020204" pitchFamily="34" charset="0"/>
              </a:rPr>
              <a:t>. Any of these might be useful in your private lives</a:t>
            </a:r>
          </a:p>
          <a:p>
            <a:pPr marL="0" marR="0" indent="0" algn="l" defTabSz="914400" rtl="0" eaLnBrk="0" fontAlgn="base" latinLnBrk="0" hangingPunct="0">
              <a:lnSpc>
                <a:spcPct val="100000"/>
              </a:lnSpc>
              <a:spcBef>
                <a:spcPct val="30000"/>
              </a:spcBef>
              <a:spcAft>
                <a:spcPct val="0"/>
              </a:spcAft>
              <a:buClrTx/>
              <a:buSzTx/>
              <a:buFontTx/>
              <a:buNone/>
              <a:tabLst/>
              <a:defRPr/>
            </a:pPr>
            <a:endParaRPr lang="en-GB" sz="1200" dirty="0">
              <a:latin typeface="Arial" panose="020B0604020202020204" pitchFamily="34" charset="0"/>
            </a:endParaRPr>
          </a:p>
          <a:p>
            <a:pPr marL="0" marR="0" indent="0" algn="l" defTabSz="914400" rtl="0" eaLnBrk="0" fontAlgn="base" latinLnBrk="0" hangingPunct="0">
              <a:lnSpc>
                <a:spcPct val="100000"/>
              </a:lnSpc>
              <a:spcBef>
                <a:spcPct val="30000"/>
              </a:spcBef>
              <a:spcAft>
                <a:spcPct val="0"/>
              </a:spcAft>
              <a:buClrTx/>
              <a:buSzTx/>
              <a:buFontTx/>
              <a:buNone/>
              <a:tabLst/>
              <a:defRPr/>
            </a:pPr>
            <a:r>
              <a:rPr lang="en-GB" dirty="0">
                <a:latin typeface="Arial" panose="020B0604020202020204" pitchFamily="34" charset="0"/>
              </a:rPr>
              <a:t>Int’l processing - Cannot be transferred outside EEA unless the territory has been deemed to offer adequate protection or under certain other conditions. This might be relevant to research data and use of cloud services. Can use agreements with standard contractual</a:t>
            </a:r>
            <a:r>
              <a:rPr lang="en-GB" baseline="0" dirty="0">
                <a:latin typeface="Arial" panose="020B0604020202020204" pitchFamily="34" charset="0"/>
              </a:rPr>
              <a:t> clauses but otherwise there are a few derogations such as explicit consent or necessary for performance of a contract. Could get more complicated with Brexit</a:t>
            </a:r>
            <a:endParaRPr lang="en-GB" dirty="0">
              <a:latin typeface="Arial" panose="020B0604020202020204" pitchFamily="34" charset="0"/>
            </a:endParaRPr>
          </a:p>
        </p:txBody>
      </p:sp>
      <p:sp>
        <p:nvSpPr>
          <p:cNvPr id="4" name="Slide Number Placeholder 3"/>
          <p:cNvSpPr>
            <a:spLocks noGrp="1"/>
          </p:cNvSpPr>
          <p:nvPr>
            <p:ph type="sldNum" sz="quarter" idx="10"/>
          </p:nvPr>
        </p:nvSpPr>
        <p:spPr/>
        <p:txBody>
          <a:bodyPr/>
          <a:lstStyle/>
          <a:p>
            <a:fld id="{A0951395-F5F8-46F8-BFB6-5EA01EC7F66E}" type="slidenum">
              <a:rPr lang="en-GB" altLang="en-US" smtClean="0"/>
              <a:pPr/>
              <a:t>7</a:t>
            </a:fld>
            <a:endParaRPr lang="en-GB" altLang="en-US"/>
          </a:p>
        </p:txBody>
      </p:sp>
    </p:spTree>
    <p:extLst>
      <p:ext uri="{BB962C8B-B14F-4D97-AF65-F5344CB8AC3E}">
        <p14:creationId xmlns:p14="http://schemas.microsoft.com/office/powerpoint/2010/main" val="322982841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89DBEEE7-9546-4951-92C9-67D5B0A9A7A2}" type="slidenum">
              <a:rPr lang="en-GB" altLang="en-US"/>
              <a:pPr/>
              <a:t>8</a:t>
            </a:fld>
            <a:endParaRPr lang="en-GB" altLang="en-US"/>
          </a:p>
        </p:txBody>
      </p:sp>
      <p:sp>
        <p:nvSpPr>
          <p:cNvPr id="43010" name="Rectangle 2"/>
          <p:cNvSpPr>
            <a:spLocks noGrp="1" noRot="1" noChangeAspect="1" noChangeArrowheads="1" noTextEdit="1"/>
          </p:cNvSpPr>
          <p:nvPr>
            <p:ph type="sldImg"/>
          </p:nvPr>
        </p:nvSpPr>
        <p:spPr>
          <a:xfrm>
            <a:off x="917575" y="744538"/>
            <a:ext cx="4962525" cy="3722687"/>
          </a:xfrm>
          <a:ln/>
        </p:spPr>
      </p:sp>
      <p:sp>
        <p:nvSpPr>
          <p:cNvPr id="43011" name="Rectangle 3"/>
          <p:cNvSpPr>
            <a:spLocks noGrp="1" noChangeArrowheads="1"/>
          </p:cNvSpPr>
          <p:nvPr>
            <p:ph type="body" idx="1"/>
          </p:nvPr>
        </p:nvSpPr>
        <p:spPr/>
        <p:txBody>
          <a:bodyPr/>
          <a:lstStyle/>
          <a:p>
            <a:endParaRPr lang="en-US" altLang="en-US"/>
          </a:p>
        </p:txBody>
      </p:sp>
    </p:spTree>
    <p:extLst>
      <p:ext uri="{BB962C8B-B14F-4D97-AF65-F5344CB8AC3E}">
        <p14:creationId xmlns:p14="http://schemas.microsoft.com/office/powerpoint/2010/main" val="423030225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C701EF-7BC4-454C-8EB9-C3550DED0D05}" type="slidenum">
              <a:rPr lang="en-GB" altLang="en-US"/>
              <a:pPr/>
              <a:t>9</a:t>
            </a:fld>
            <a:endParaRPr lang="en-GB" altLang="en-US"/>
          </a:p>
        </p:txBody>
      </p:sp>
      <p:sp>
        <p:nvSpPr>
          <p:cNvPr id="23554" name="Rectangle 2"/>
          <p:cNvSpPr>
            <a:spLocks noGrp="1" noRot="1" noChangeAspect="1" noChangeArrowheads="1" noTextEdit="1"/>
          </p:cNvSpPr>
          <p:nvPr>
            <p:ph type="sldImg"/>
          </p:nvPr>
        </p:nvSpPr>
        <p:spPr>
          <a:xfrm>
            <a:off x="917575" y="744538"/>
            <a:ext cx="4962525" cy="3722687"/>
          </a:xfrm>
          <a:ln/>
        </p:spPr>
      </p:sp>
      <p:sp>
        <p:nvSpPr>
          <p:cNvPr id="23555" name="Rectangle 3"/>
          <p:cNvSpPr>
            <a:spLocks noGrp="1" noChangeArrowheads="1"/>
          </p:cNvSpPr>
          <p:nvPr>
            <p:ph type="body" idx="1"/>
          </p:nvPr>
        </p:nvSpPr>
        <p:spPr/>
        <p:txBody>
          <a:bodyPr/>
          <a:lstStyle/>
          <a:p>
            <a:r>
              <a:rPr lang="en-GB" altLang="en-US"/>
              <a:t>Aim to make public authorities more transparent, more accountable. All recorded information held by, or on behalf of, a public authority regardless of age, format, origin e.g. letters, reports, videos, e-mails etc. in current use or historical. May include information received from others and these parties should be consulted, though they do not have a veto on disclosure. </a:t>
            </a:r>
          </a:p>
          <a:p>
            <a:r>
              <a:rPr lang="en-GB" altLang="en-US"/>
              <a:t>Publication Scheme categorises information which the College should pro-actively make available such as policies, finances, stats etc. If it’s not available in the scheme then people can contact the College to make requests</a:t>
            </a:r>
          </a:p>
          <a:p>
            <a:r>
              <a:rPr lang="en-GB" altLang="en-US"/>
              <a:t>Required to proactively publish on our website certain types of information in a Publication Scheme which conforms to a model created by the ICO.</a:t>
            </a:r>
          </a:p>
          <a:p>
            <a:r>
              <a:rPr lang="en-GB" altLang="en-US"/>
              <a:t>Be aware that anything you do as an employee might be available to the general public and that all records belong to QM</a:t>
            </a:r>
          </a:p>
        </p:txBody>
      </p:sp>
    </p:spTree>
    <p:extLst>
      <p:ext uri="{BB962C8B-B14F-4D97-AF65-F5344CB8AC3E}">
        <p14:creationId xmlns:p14="http://schemas.microsoft.com/office/powerpoint/2010/main" val="196938525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GB"/>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01DC3113-B9AA-4B49-B940-7D472C1B38A7}" type="slidenum">
              <a:rPr lang="en-GB" altLang="en-US"/>
              <a:pPr/>
              <a:t>‹#›</a:t>
            </a:fld>
            <a:endParaRPr lang="en-GB" altLang="en-US"/>
          </a:p>
        </p:txBody>
      </p:sp>
    </p:spTree>
    <p:extLst>
      <p:ext uri="{BB962C8B-B14F-4D97-AF65-F5344CB8AC3E}">
        <p14:creationId xmlns:p14="http://schemas.microsoft.com/office/powerpoint/2010/main" val="27363390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B939F5AA-D748-4387-8F53-817E7D369EA0}" type="slidenum">
              <a:rPr lang="en-GB" altLang="en-US"/>
              <a:pPr/>
              <a:t>‹#›</a:t>
            </a:fld>
            <a:endParaRPr lang="en-GB" altLang="en-US"/>
          </a:p>
        </p:txBody>
      </p:sp>
    </p:spTree>
    <p:extLst>
      <p:ext uri="{BB962C8B-B14F-4D97-AF65-F5344CB8AC3E}">
        <p14:creationId xmlns:p14="http://schemas.microsoft.com/office/powerpoint/2010/main" val="268972715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5740A103-B14C-4924-B964-5C3638918580}" type="slidenum">
              <a:rPr lang="en-GB" altLang="en-US"/>
              <a:pPr/>
              <a:t>‹#›</a:t>
            </a:fld>
            <a:endParaRPr lang="en-GB" altLang="en-US"/>
          </a:p>
        </p:txBody>
      </p:sp>
    </p:spTree>
    <p:extLst>
      <p:ext uri="{BB962C8B-B14F-4D97-AF65-F5344CB8AC3E}">
        <p14:creationId xmlns:p14="http://schemas.microsoft.com/office/powerpoint/2010/main" val="1825782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2E4B214F-C6E3-4F94-BA2D-21D2F49A0473}" type="slidenum">
              <a:rPr lang="en-GB" altLang="en-US"/>
              <a:pPr/>
              <a:t>‹#›</a:t>
            </a:fld>
            <a:endParaRPr lang="en-GB" altLang="en-US"/>
          </a:p>
        </p:txBody>
      </p:sp>
    </p:spTree>
    <p:extLst>
      <p:ext uri="{BB962C8B-B14F-4D97-AF65-F5344CB8AC3E}">
        <p14:creationId xmlns:p14="http://schemas.microsoft.com/office/powerpoint/2010/main" val="18891865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GB"/>
          </a:p>
        </p:txBody>
      </p:sp>
      <p:sp>
        <p:nvSpPr>
          <p:cNvPr id="3" name="Text Placeholder 2"/>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en-US"/>
              <a:t>Click to edit Master text styles</a:t>
            </a:r>
          </a:p>
        </p:txBody>
      </p:sp>
      <p:sp>
        <p:nvSpPr>
          <p:cNvPr id="4" name="Date Placeholder 3"/>
          <p:cNvSpPr>
            <a:spLocks noGrp="1"/>
          </p:cNvSpPr>
          <p:nvPr>
            <p:ph type="dt" sz="half" idx="10"/>
          </p:nvPr>
        </p:nvSpPr>
        <p:spPr/>
        <p:txBody>
          <a:bodyPr/>
          <a:lstStyle>
            <a:lvl1pPr>
              <a:defRPr/>
            </a:lvl1pPr>
          </a:lstStyle>
          <a:p>
            <a:endParaRPr lang="en-GB" altLang="en-US"/>
          </a:p>
        </p:txBody>
      </p:sp>
      <p:sp>
        <p:nvSpPr>
          <p:cNvPr id="5" name="Footer Placeholder 4"/>
          <p:cNvSpPr>
            <a:spLocks noGrp="1"/>
          </p:cNvSpPr>
          <p:nvPr>
            <p:ph type="ftr" sz="quarter" idx="11"/>
          </p:nvPr>
        </p:nvSpPr>
        <p:spPr/>
        <p:txBody>
          <a:bodyPr/>
          <a:lstStyle>
            <a:lvl1pPr>
              <a:defRPr/>
            </a:lvl1pPr>
          </a:lstStyle>
          <a:p>
            <a:endParaRPr lang="en-GB" altLang="en-US"/>
          </a:p>
        </p:txBody>
      </p:sp>
      <p:sp>
        <p:nvSpPr>
          <p:cNvPr id="6" name="Slide Number Placeholder 5"/>
          <p:cNvSpPr>
            <a:spLocks noGrp="1"/>
          </p:cNvSpPr>
          <p:nvPr>
            <p:ph type="sldNum" sz="quarter" idx="12"/>
          </p:nvPr>
        </p:nvSpPr>
        <p:spPr/>
        <p:txBody>
          <a:bodyPr/>
          <a:lstStyle>
            <a:lvl1pPr>
              <a:defRPr/>
            </a:lvl1pPr>
          </a:lstStyle>
          <a:p>
            <a:fld id="{7D1EBA3B-6126-483D-8B5A-39689D761B16}" type="slidenum">
              <a:rPr lang="en-GB" altLang="en-US"/>
              <a:pPr/>
              <a:t>‹#›</a:t>
            </a:fld>
            <a:endParaRPr lang="en-GB" altLang="en-US"/>
          </a:p>
        </p:txBody>
      </p:sp>
    </p:spTree>
    <p:extLst>
      <p:ext uri="{BB962C8B-B14F-4D97-AF65-F5344CB8AC3E}">
        <p14:creationId xmlns:p14="http://schemas.microsoft.com/office/powerpoint/2010/main" val="166052853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8200" y="1600200"/>
            <a:ext cx="4038600" cy="452596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6BD86ACF-F6AA-4476-AA82-2ABE2F12D325}" type="slidenum">
              <a:rPr lang="en-GB" altLang="en-US"/>
              <a:pPr/>
              <a:t>‹#›</a:t>
            </a:fld>
            <a:endParaRPr lang="en-GB" altLang="en-US"/>
          </a:p>
        </p:txBody>
      </p:sp>
    </p:spTree>
    <p:extLst>
      <p:ext uri="{BB962C8B-B14F-4D97-AF65-F5344CB8AC3E}">
        <p14:creationId xmlns:p14="http://schemas.microsoft.com/office/powerpoint/2010/main" val="28114632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GB"/>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sz="half" idx="10"/>
          </p:nvPr>
        </p:nvSpPr>
        <p:spPr/>
        <p:txBody>
          <a:bodyPr/>
          <a:lstStyle>
            <a:lvl1pPr>
              <a:defRPr/>
            </a:lvl1pPr>
          </a:lstStyle>
          <a:p>
            <a:endParaRPr lang="en-GB" altLang="en-US"/>
          </a:p>
        </p:txBody>
      </p:sp>
      <p:sp>
        <p:nvSpPr>
          <p:cNvPr id="8" name="Footer Placeholder 7"/>
          <p:cNvSpPr>
            <a:spLocks noGrp="1"/>
          </p:cNvSpPr>
          <p:nvPr>
            <p:ph type="ftr" sz="quarter" idx="11"/>
          </p:nvPr>
        </p:nvSpPr>
        <p:spPr/>
        <p:txBody>
          <a:bodyPr/>
          <a:lstStyle>
            <a:lvl1pPr>
              <a:defRPr/>
            </a:lvl1pPr>
          </a:lstStyle>
          <a:p>
            <a:endParaRPr lang="en-GB" altLang="en-US"/>
          </a:p>
        </p:txBody>
      </p:sp>
      <p:sp>
        <p:nvSpPr>
          <p:cNvPr id="9" name="Slide Number Placeholder 8"/>
          <p:cNvSpPr>
            <a:spLocks noGrp="1"/>
          </p:cNvSpPr>
          <p:nvPr>
            <p:ph type="sldNum" sz="quarter" idx="12"/>
          </p:nvPr>
        </p:nvSpPr>
        <p:spPr/>
        <p:txBody>
          <a:bodyPr/>
          <a:lstStyle>
            <a:lvl1pPr>
              <a:defRPr/>
            </a:lvl1pPr>
          </a:lstStyle>
          <a:p>
            <a:fld id="{F0CD2D3F-ADB1-4985-8E61-77B463DE9F12}" type="slidenum">
              <a:rPr lang="en-GB" altLang="en-US"/>
              <a:pPr/>
              <a:t>‹#›</a:t>
            </a:fld>
            <a:endParaRPr lang="en-GB" altLang="en-US"/>
          </a:p>
        </p:txBody>
      </p:sp>
    </p:spTree>
    <p:extLst>
      <p:ext uri="{BB962C8B-B14F-4D97-AF65-F5344CB8AC3E}">
        <p14:creationId xmlns:p14="http://schemas.microsoft.com/office/powerpoint/2010/main" val="39470231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sz="half" idx="10"/>
          </p:nvPr>
        </p:nvSpPr>
        <p:spPr/>
        <p:txBody>
          <a:bodyPr/>
          <a:lstStyle>
            <a:lvl1pPr>
              <a:defRPr/>
            </a:lvl1pPr>
          </a:lstStyle>
          <a:p>
            <a:endParaRPr lang="en-GB" altLang="en-US"/>
          </a:p>
        </p:txBody>
      </p:sp>
      <p:sp>
        <p:nvSpPr>
          <p:cNvPr id="4" name="Footer Placeholder 3"/>
          <p:cNvSpPr>
            <a:spLocks noGrp="1"/>
          </p:cNvSpPr>
          <p:nvPr>
            <p:ph type="ftr" sz="quarter" idx="11"/>
          </p:nvPr>
        </p:nvSpPr>
        <p:spPr/>
        <p:txBody>
          <a:bodyPr/>
          <a:lstStyle>
            <a:lvl1pPr>
              <a:defRPr/>
            </a:lvl1pPr>
          </a:lstStyle>
          <a:p>
            <a:endParaRPr lang="en-GB" altLang="en-US"/>
          </a:p>
        </p:txBody>
      </p:sp>
      <p:sp>
        <p:nvSpPr>
          <p:cNvPr id="5" name="Slide Number Placeholder 4"/>
          <p:cNvSpPr>
            <a:spLocks noGrp="1"/>
          </p:cNvSpPr>
          <p:nvPr>
            <p:ph type="sldNum" sz="quarter" idx="12"/>
          </p:nvPr>
        </p:nvSpPr>
        <p:spPr/>
        <p:txBody>
          <a:bodyPr/>
          <a:lstStyle>
            <a:lvl1pPr>
              <a:defRPr/>
            </a:lvl1pPr>
          </a:lstStyle>
          <a:p>
            <a:fld id="{CD8AD7C6-0BB1-40D8-B34A-6C68195603DA}" type="slidenum">
              <a:rPr lang="en-GB" altLang="en-US"/>
              <a:pPr/>
              <a:t>‹#›</a:t>
            </a:fld>
            <a:endParaRPr lang="en-GB" altLang="en-US"/>
          </a:p>
        </p:txBody>
      </p:sp>
    </p:spTree>
    <p:extLst>
      <p:ext uri="{BB962C8B-B14F-4D97-AF65-F5344CB8AC3E}">
        <p14:creationId xmlns:p14="http://schemas.microsoft.com/office/powerpoint/2010/main" val="19441818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GB" altLang="en-US"/>
          </a:p>
        </p:txBody>
      </p:sp>
      <p:sp>
        <p:nvSpPr>
          <p:cNvPr id="3" name="Footer Placeholder 2"/>
          <p:cNvSpPr>
            <a:spLocks noGrp="1"/>
          </p:cNvSpPr>
          <p:nvPr>
            <p:ph type="ftr" sz="quarter" idx="11"/>
          </p:nvPr>
        </p:nvSpPr>
        <p:spPr/>
        <p:txBody>
          <a:bodyPr/>
          <a:lstStyle>
            <a:lvl1pPr>
              <a:defRPr/>
            </a:lvl1pPr>
          </a:lstStyle>
          <a:p>
            <a:endParaRPr lang="en-GB" altLang="en-US"/>
          </a:p>
        </p:txBody>
      </p:sp>
      <p:sp>
        <p:nvSpPr>
          <p:cNvPr id="4" name="Slide Number Placeholder 3"/>
          <p:cNvSpPr>
            <a:spLocks noGrp="1"/>
          </p:cNvSpPr>
          <p:nvPr>
            <p:ph type="sldNum" sz="quarter" idx="12"/>
          </p:nvPr>
        </p:nvSpPr>
        <p:spPr/>
        <p:txBody>
          <a:bodyPr/>
          <a:lstStyle>
            <a:lvl1pPr>
              <a:defRPr/>
            </a:lvl1pPr>
          </a:lstStyle>
          <a:p>
            <a:fld id="{3D258B39-4162-4583-B779-5052363495CC}" type="slidenum">
              <a:rPr lang="en-GB" altLang="en-US"/>
              <a:pPr/>
              <a:t>‹#›</a:t>
            </a:fld>
            <a:endParaRPr lang="en-GB" altLang="en-US"/>
          </a:p>
        </p:txBody>
      </p:sp>
    </p:spTree>
    <p:extLst>
      <p:ext uri="{BB962C8B-B14F-4D97-AF65-F5344CB8AC3E}">
        <p14:creationId xmlns:p14="http://schemas.microsoft.com/office/powerpoint/2010/main" val="355736816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A47375DD-2D78-4782-93E8-0280CABCCA79}" type="slidenum">
              <a:rPr lang="en-GB" altLang="en-US"/>
              <a:pPr/>
              <a:t>‹#›</a:t>
            </a:fld>
            <a:endParaRPr lang="en-GB" altLang="en-US"/>
          </a:p>
        </p:txBody>
      </p:sp>
    </p:spTree>
    <p:extLst>
      <p:ext uri="{BB962C8B-B14F-4D97-AF65-F5344CB8AC3E}">
        <p14:creationId xmlns:p14="http://schemas.microsoft.com/office/powerpoint/2010/main" val="409674783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GB"/>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lvl1pPr>
              <a:defRPr/>
            </a:lvl1pPr>
          </a:lstStyle>
          <a:p>
            <a:endParaRPr lang="en-GB" altLang="en-US"/>
          </a:p>
        </p:txBody>
      </p:sp>
      <p:sp>
        <p:nvSpPr>
          <p:cNvPr id="6" name="Footer Placeholder 5"/>
          <p:cNvSpPr>
            <a:spLocks noGrp="1"/>
          </p:cNvSpPr>
          <p:nvPr>
            <p:ph type="ftr" sz="quarter" idx="11"/>
          </p:nvPr>
        </p:nvSpPr>
        <p:spPr/>
        <p:txBody>
          <a:bodyPr/>
          <a:lstStyle>
            <a:lvl1pPr>
              <a:defRPr/>
            </a:lvl1pPr>
          </a:lstStyle>
          <a:p>
            <a:endParaRPr lang="en-GB" altLang="en-US"/>
          </a:p>
        </p:txBody>
      </p:sp>
      <p:sp>
        <p:nvSpPr>
          <p:cNvPr id="7" name="Slide Number Placeholder 6"/>
          <p:cNvSpPr>
            <a:spLocks noGrp="1"/>
          </p:cNvSpPr>
          <p:nvPr>
            <p:ph type="sldNum" sz="quarter" idx="12"/>
          </p:nvPr>
        </p:nvSpPr>
        <p:spPr/>
        <p:txBody>
          <a:bodyPr/>
          <a:lstStyle>
            <a:lvl1pPr>
              <a:defRPr/>
            </a:lvl1pPr>
          </a:lstStyle>
          <a:p>
            <a:fld id="{B9053061-757E-4E18-9541-F522DCDEC53A}" type="slidenum">
              <a:rPr lang="en-GB" altLang="en-US"/>
              <a:pPr/>
              <a:t>‹#›</a:t>
            </a:fld>
            <a:endParaRPr lang="en-GB" altLang="en-US"/>
          </a:p>
        </p:txBody>
      </p:sp>
    </p:spTree>
    <p:extLst>
      <p:ext uri="{BB962C8B-B14F-4D97-AF65-F5344CB8AC3E}">
        <p14:creationId xmlns:p14="http://schemas.microsoft.com/office/powerpoint/2010/main" val="102683987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GB" altLang="en-US"/>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GB" altLang="en-US"/>
              <a:t>Click to edit Master text styles</a:t>
            </a:r>
          </a:p>
          <a:p>
            <a:pPr lvl="1"/>
            <a:r>
              <a:rPr lang="en-GB" altLang="en-US"/>
              <a:t>Second level</a:t>
            </a:r>
          </a:p>
          <a:p>
            <a:pPr lvl="2"/>
            <a:r>
              <a:rPr lang="en-GB" altLang="en-US"/>
              <a:t>Third level</a:t>
            </a:r>
          </a:p>
          <a:p>
            <a:pPr lvl="3"/>
            <a:r>
              <a:rPr lang="en-GB" altLang="en-US"/>
              <a:t>Fourth level</a:t>
            </a:r>
          </a:p>
          <a:p>
            <a:pPr lvl="4"/>
            <a:r>
              <a:rPr lang="en-GB" altLang="en-US"/>
              <a:t>Fifth level</a:t>
            </a:r>
          </a:p>
        </p:txBody>
      </p:sp>
      <p:sp>
        <p:nvSpPr>
          <p:cNvPr id="1028"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l">
              <a:defRPr sz="1400"/>
            </a:lvl1pPr>
          </a:lstStyle>
          <a:p>
            <a:endParaRPr lang="en-GB" altLang="en-US"/>
          </a:p>
        </p:txBody>
      </p:sp>
      <p:sp>
        <p:nvSpPr>
          <p:cNvPr id="1029"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endParaRPr lang="en-GB" altLang="en-US"/>
          </a:p>
        </p:txBody>
      </p:sp>
      <p:sp>
        <p:nvSpPr>
          <p:cNvPr id="1030"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fld id="{6D623E42-43ED-40AB-9732-25D865D50B04}" type="slidenum">
              <a:rPr lang="en-GB" altLang="en-US"/>
              <a:pPr/>
              <a:t>‹#›</a:t>
            </a:fld>
            <a:endParaRPr lang="en-GB"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rtl="0" fontAlgn="base">
        <a:spcBef>
          <a:spcPct val="0"/>
        </a:spcBef>
        <a:spcAft>
          <a:spcPct val="0"/>
        </a:spcAft>
        <a:defRPr sz="4400" kern="12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panose="020B0604020202020204" pitchFamily="34" charset="0"/>
        </a:defRPr>
      </a:lvl2pPr>
      <a:lvl3pPr algn="ctr" rtl="0" fontAlgn="base">
        <a:spcBef>
          <a:spcPct val="0"/>
        </a:spcBef>
        <a:spcAft>
          <a:spcPct val="0"/>
        </a:spcAft>
        <a:defRPr sz="4400">
          <a:solidFill>
            <a:schemeClr val="tx2"/>
          </a:solidFill>
          <a:latin typeface="Arial" panose="020B0604020202020204" pitchFamily="34" charset="0"/>
        </a:defRPr>
      </a:lvl3pPr>
      <a:lvl4pPr algn="ctr" rtl="0" fontAlgn="base">
        <a:spcBef>
          <a:spcPct val="0"/>
        </a:spcBef>
        <a:spcAft>
          <a:spcPct val="0"/>
        </a:spcAft>
        <a:defRPr sz="4400">
          <a:solidFill>
            <a:schemeClr val="tx2"/>
          </a:solidFill>
          <a:latin typeface="Arial" panose="020B0604020202020204" pitchFamily="34" charset="0"/>
        </a:defRPr>
      </a:lvl4pPr>
      <a:lvl5pPr algn="ctr" rtl="0" fontAlgn="base">
        <a:spcBef>
          <a:spcPct val="0"/>
        </a:spcBef>
        <a:spcAft>
          <a:spcPct val="0"/>
        </a:spcAft>
        <a:defRPr sz="4400">
          <a:solidFill>
            <a:schemeClr val="tx2"/>
          </a:solidFill>
          <a:latin typeface="Arial" panose="020B0604020202020204" pitchFamily="34" charset="0"/>
        </a:defRPr>
      </a:lvl5pPr>
      <a:lvl6pPr marL="457200" algn="ctr" rtl="0" fontAlgn="base">
        <a:spcBef>
          <a:spcPct val="0"/>
        </a:spcBef>
        <a:spcAft>
          <a:spcPct val="0"/>
        </a:spcAft>
        <a:defRPr sz="4400">
          <a:solidFill>
            <a:schemeClr val="tx2"/>
          </a:solidFill>
          <a:latin typeface="Arial" panose="020B0604020202020204" pitchFamily="34" charset="0"/>
        </a:defRPr>
      </a:lvl6pPr>
      <a:lvl7pPr marL="914400" algn="ctr" rtl="0" fontAlgn="base">
        <a:spcBef>
          <a:spcPct val="0"/>
        </a:spcBef>
        <a:spcAft>
          <a:spcPct val="0"/>
        </a:spcAft>
        <a:defRPr sz="4400">
          <a:solidFill>
            <a:schemeClr val="tx2"/>
          </a:solidFill>
          <a:latin typeface="Arial" panose="020B0604020202020204" pitchFamily="34" charset="0"/>
        </a:defRPr>
      </a:lvl7pPr>
      <a:lvl8pPr marL="1371600" algn="ctr" rtl="0" fontAlgn="base">
        <a:spcBef>
          <a:spcPct val="0"/>
        </a:spcBef>
        <a:spcAft>
          <a:spcPct val="0"/>
        </a:spcAft>
        <a:defRPr sz="4400">
          <a:solidFill>
            <a:schemeClr val="tx2"/>
          </a:solidFill>
          <a:latin typeface="Arial" panose="020B0604020202020204" pitchFamily="34" charset="0"/>
        </a:defRPr>
      </a:lvl8pPr>
      <a:lvl9pPr marL="1828800" algn="ctr" rtl="0" fontAlgn="base">
        <a:spcBef>
          <a:spcPct val="0"/>
        </a:spcBef>
        <a:spcAft>
          <a:spcPct val="0"/>
        </a:spcAft>
        <a:defRPr sz="4400">
          <a:solidFill>
            <a:schemeClr val="tx2"/>
          </a:solidFill>
          <a:latin typeface="Arial" panose="020B0604020202020204" pitchFamily="34" charset="0"/>
        </a:defRPr>
      </a:lvl9pPr>
    </p:titleStyle>
    <p:bodyStyle>
      <a:lvl1pPr marL="342900" indent="-342900" algn="l" rtl="0" fontAlgn="base">
        <a:spcBef>
          <a:spcPct val="20000"/>
        </a:spcBef>
        <a:spcAft>
          <a:spcPct val="0"/>
        </a:spcAft>
        <a:buChar char="•"/>
        <a:defRPr sz="3200" kern="1200">
          <a:solidFill>
            <a:schemeClr val="tx1"/>
          </a:solidFill>
          <a:latin typeface="+mn-lt"/>
          <a:ea typeface="+mn-ea"/>
          <a:cs typeface="+mn-cs"/>
        </a:defRPr>
      </a:lvl1pPr>
      <a:lvl2pPr marL="742950" indent="-285750" algn="l" rtl="0" fontAlgn="base">
        <a:spcBef>
          <a:spcPct val="20000"/>
        </a:spcBef>
        <a:spcAft>
          <a:spcPct val="0"/>
        </a:spcAft>
        <a:buChar char="–"/>
        <a:defRPr sz="2800" kern="1200">
          <a:solidFill>
            <a:schemeClr val="tx1"/>
          </a:solidFill>
          <a:latin typeface="+mn-lt"/>
          <a:ea typeface="+mn-ea"/>
          <a:cs typeface="+mn-cs"/>
        </a:defRPr>
      </a:lvl2pPr>
      <a:lvl3pPr marL="1143000" indent="-228600" algn="l" rtl="0" fontAlgn="base">
        <a:spcBef>
          <a:spcPct val="20000"/>
        </a:spcBef>
        <a:spcAft>
          <a:spcPct val="0"/>
        </a:spcAft>
        <a:buChar char="•"/>
        <a:defRPr sz="2400" kern="1200">
          <a:solidFill>
            <a:schemeClr val="tx1"/>
          </a:solidFill>
          <a:latin typeface="+mn-lt"/>
          <a:ea typeface="+mn-ea"/>
          <a:cs typeface="+mn-cs"/>
        </a:defRPr>
      </a:lvl3pPr>
      <a:lvl4pPr marL="1600200" indent="-228600" algn="l" rtl="0" fontAlgn="base">
        <a:spcBef>
          <a:spcPct val="20000"/>
        </a:spcBef>
        <a:spcAft>
          <a:spcPct val="0"/>
        </a:spcAft>
        <a:buChar char="–"/>
        <a:defRPr sz="2000" kern="1200">
          <a:solidFill>
            <a:schemeClr val="tx1"/>
          </a:solidFill>
          <a:latin typeface="+mn-lt"/>
          <a:ea typeface="+mn-ea"/>
          <a:cs typeface="+mn-cs"/>
        </a:defRPr>
      </a:lvl4pPr>
      <a:lvl5pPr marL="2057400" indent="-228600" algn="l" rtl="0" fontAlgn="base">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hyperlink" Target="http://www.arcs.qmul.ac.uk/governance/information-governance/" TargetMode="External"/><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www.ico.gov.uk/" TargetMode="Externa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www.qmul.ac.uk/about/foi/"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3" name="Rectangle 5"/>
          <p:cNvSpPr>
            <a:spLocks noGrp="1" noChangeArrowheads="1"/>
          </p:cNvSpPr>
          <p:nvPr>
            <p:ph type="body" idx="1"/>
          </p:nvPr>
        </p:nvSpPr>
        <p:spPr>
          <a:xfrm>
            <a:off x="457200" y="2997200"/>
            <a:ext cx="8229600" cy="3128963"/>
          </a:xfrm>
        </p:spPr>
        <p:txBody>
          <a:bodyPr/>
          <a:lstStyle/>
          <a:p>
            <a:pPr algn="ctr">
              <a:buFontTx/>
              <a:buNone/>
            </a:pPr>
            <a:r>
              <a:rPr lang="en-GB" altLang="en-US" sz="4000" dirty="0">
                <a:solidFill>
                  <a:schemeClr val="accent2"/>
                </a:solidFill>
              </a:rPr>
              <a:t>Data Protection and Freedom of Information</a:t>
            </a:r>
          </a:p>
          <a:p>
            <a:pPr algn="ctr">
              <a:buFontTx/>
              <a:buNone/>
            </a:pPr>
            <a:endParaRPr lang="en-GB" altLang="en-US" sz="4000" dirty="0">
              <a:solidFill>
                <a:schemeClr val="accent2"/>
              </a:solidFill>
            </a:endParaRPr>
          </a:p>
        </p:txBody>
      </p:sp>
      <p:pic>
        <p:nvPicPr>
          <p:cNvPr id="2054" name="Picture 6" descr="qmul_black_large"/>
          <p:cNvPicPr>
            <a:picLocks noGrp="1" noChangeAspect="1" noChangeArrowheads="1"/>
          </p:cNvPicPr>
          <p:nvPr>
            <p:ph type="title"/>
          </p:nvPr>
        </p:nvPicPr>
        <p:blipFill>
          <a:blip r:embed="rId3">
            <a:extLst>
              <a:ext uri="{28A0092B-C50C-407E-A947-70E740481C1C}">
                <a14:useLocalDpi xmlns:a14="http://schemas.microsoft.com/office/drawing/2010/main" val="0"/>
              </a:ext>
            </a:extLst>
          </a:blip>
          <a:srcRect/>
          <a:stretch>
            <a:fillRect/>
          </a:stretch>
        </p:blipFill>
        <p:spPr>
          <a:xfrm>
            <a:off x="1116013" y="260350"/>
            <a:ext cx="7272337" cy="1800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GB" altLang="en-US" b="1"/>
              <a:t>Dealing with Requests</a:t>
            </a:r>
          </a:p>
        </p:txBody>
      </p:sp>
      <p:sp>
        <p:nvSpPr>
          <p:cNvPr id="13315" name="Rectangle 3"/>
          <p:cNvSpPr>
            <a:spLocks noGrp="1" noChangeArrowheads="1"/>
          </p:cNvSpPr>
          <p:nvPr>
            <p:ph type="body" idx="1"/>
          </p:nvPr>
        </p:nvSpPr>
        <p:spPr>
          <a:xfrm>
            <a:off x="468313" y="1484313"/>
            <a:ext cx="8229600" cy="4525962"/>
          </a:xfrm>
        </p:spPr>
        <p:txBody>
          <a:bodyPr/>
          <a:lstStyle/>
          <a:p>
            <a:pPr>
              <a:lnSpc>
                <a:spcPct val="80000"/>
              </a:lnSpc>
            </a:pPr>
            <a:r>
              <a:rPr lang="en-GB" altLang="en-US" sz="2800" dirty="0"/>
              <a:t>Request under data protection legislation (known as Subject Access Request) must be dealt with in one calendar month (except for examination results) </a:t>
            </a:r>
          </a:p>
          <a:p>
            <a:pPr>
              <a:lnSpc>
                <a:spcPct val="80000"/>
              </a:lnSpc>
            </a:pPr>
            <a:r>
              <a:rPr lang="en-GB" altLang="en-US" sz="2800" dirty="0"/>
              <a:t>An FOI request must be dealt with in 20 working days. If the request is excessive and costly it can be denied on these grounds  </a:t>
            </a:r>
          </a:p>
          <a:p>
            <a:pPr>
              <a:lnSpc>
                <a:spcPct val="80000"/>
              </a:lnSpc>
            </a:pPr>
            <a:r>
              <a:rPr lang="en-GB" altLang="en-US" sz="2800" dirty="0"/>
              <a:t>Both types of request may come to any part of Queen Mary and need to be logged with the Records &amp; Information Compliance Manager</a:t>
            </a:r>
          </a:p>
          <a:p>
            <a:pPr>
              <a:lnSpc>
                <a:spcPct val="80000"/>
              </a:lnSpc>
            </a:pPr>
            <a:r>
              <a:rPr lang="en-GB" altLang="en-US" sz="2800" dirty="0"/>
              <a:t>If you are unsure, check with the Records &amp; Information Compliance Manager </a:t>
            </a:r>
          </a:p>
          <a:p>
            <a:pPr>
              <a:lnSpc>
                <a:spcPct val="80000"/>
              </a:lnSpc>
            </a:pPr>
            <a:endParaRPr lang="en-GB" altLang="en-US" sz="28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GB" altLang="en-US" b="1"/>
              <a:t>Some FOI Exemptions</a:t>
            </a:r>
          </a:p>
        </p:txBody>
      </p:sp>
      <p:sp>
        <p:nvSpPr>
          <p:cNvPr id="12291" name="Rectangle 3"/>
          <p:cNvSpPr>
            <a:spLocks noGrp="1" noChangeArrowheads="1"/>
          </p:cNvSpPr>
          <p:nvPr>
            <p:ph type="body" idx="1"/>
          </p:nvPr>
        </p:nvSpPr>
        <p:spPr>
          <a:xfrm>
            <a:off x="468313" y="1268413"/>
            <a:ext cx="8435975" cy="4997450"/>
          </a:xfrm>
        </p:spPr>
        <p:txBody>
          <a:bodyPr/>
          <a:lstStyle/>
          <a:p>
            <a:pPr>
              <a:lnSpc>
                <a:spcPct val="90000"/>
              </a:lnSpc>
            </a:pPr>
            <a:r>
              <a:rPr lang="en-GB" altLang="en-US" sz="2500" dirty="0"/>
              <a:t>FOI exemptions are either </a:t>
            </a:r>
            <a:r>
              <a:rPr lang="en-GB" altLang="en-US" sz="2500" b="1" dirty="0"/>
              <a:t>absolute </a:t>
            </a:r>
            <a:r>
              <a:rPr lang="en-GB" altLang="en-US" sz="2500" dirty="0"/>
              <a:t>or </a:t>
            </a:r>
            <a:r>
              <a:rPr lang="en-GB" altLang="en-US" sz="2500" b="1" dirty="0"/>
              <a:t>qualified.  Qualified </a:t>
            </a:r>
            <a:r>
              <a:rPr lang="en-GB" altLang="en-US" sz="2500" dirty="0"/>
              <a:t>exemptions are subject to the public interest test. </a:t>
            </a:r>
            <a:r>
              <a:rPr lang="en-GB" altLang="en-US" sz="2500" b="1" dirty="0"/>
              <a:t>Absolute </a:t>
            </a:r>
            <a:r>
              <a:rPr lang="en-GB" altLang="en-US" sz="2500" dirty="0"/>
              <a:t>exemptions do not require this</a:t>
            </a:r>
          </a:p>
          <a:p>
            <a:pPr>
              <a:lnSpc>
                <a:spcPct val="90000"/>
              </a:lnSpc>
            </a:pPr>
            <a:r>
              <a:rPr lang="en-GB" altLang="en-US" sz="2500" dirty="0"/>
              <a:t>Personal information, where the release of information would lead to the identification of an individual and that would breach one of the data protection principles, is an </a:t>
            </a:r>
            <a:r>
              <a:rPr lang="en-GB" altLang="en-US" sz="2500" b="1" dirty="0"/>
              <a:t>absolute </a:t>
            </a:r>
            <a:r>
              <a:rPr lang="en-GB" altLang="en-US" sz="2500" dirty="0"/>
              <a:t>exemption</a:t>
            </a:r>
          </a:p>
          <a:p>
            <a:pPr>
              <a:lnSpc>
                <a:spcPct val="90000"/>
              </a:lnSpc>
            </a:pPr>
            <a:r>
              <a:rPr lang="en-GB" altLang="en-US" sz="2500" b="1" dirty="0"/>
              <a:t>Where information is commercial </a:t>
            </a:r>
            <a:r>
              <a:rPr lang="en-GB" altLang="en-US" sz="2500" dirty="0"/>
              <a:t>the information might be covered by a </a:t>
            </a:r>
            <a:r>
              <a:rPr lang="en-GB" altLang="en-US" sz="2500" b="1" dirty="0"/>
              <a:t>qualified exemption</a:t>
            </a:r>
            <a:r>
              <a:rPr lang="en-GB" altLang="en-US" sz="2500" dirty="0"/>
              <a:t> as its release could be damaging to QMUL or other party </a:t>
            </a:r>
          </a:p>
          <a:p>
            <a:pPr>
              <a:lnSpc>
                <a:spcPct val="90000"/>
              </a:lnSpc>
            </a:pPr>
            <a:r>
              <a:rPr lang="en-GB" altLang="en-US" sz="2500" b="1" dirty="0"/>
              <a:t>Vexatious and repeated requests </a:t>
            </a:r>
            <a:r>
              <a:rPr lang="en-GB" altLang="en-US" sz="2500" dirty="0"/>
              <a:t>or requests that have been declined recently for good reason can be exempt</a:t>
            </a:r>
            <a:endParaRPr lang="en-GB" altLang="en-US" sz="2500" b="1"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b="1"/>
              <a:t>Some DPA Exemptions</a:t>
            </a:r>
          </a:p>
        </p:txBody>
      </p:sp>
      <p:sp>
        <p:nvSpPr>
          <p:cNvPr id="11267" name="Rectangle 3"/>
          <p:cNvSpPr>
            <a:spLocks noGrp="1" noChangeArrowheads="1"/>
          </p:cNvSpPr>
          <p:nvPr>
            <p:ph type="body" idx="1"/>
          </p:nvPr>
        </p:nvSpPr>
        <p:spPr/>
        <p:txBody>
          <a:bodyPr/>
          <a:lstStyle/>
          <a:p>
            <a:pPr>
              <a:lnSpc>
                <a:spcPct val="80000"/>
              </a:lnSpc>
            </a:pPr>
            <a:r>
              <a:rPr lang="en-GB" altLang="en-US" sz="2200" b="1" dirty="0"/>
              <a:t>Schedule 2 of DPA exemptions: </a:t>
            </a:r>
            <a:r>
              <a:rPr lang="en-GB" altLang="en-US" sz="2200" dirty="0"/>
              <a:t>data may be provided without the consent of the Data Subject to authorities for the purposes of the prevention and detection of crime and benefits/tax fraud etc.  All such requests must be specific, state for what the data will be used and be checked with the QMUL Data Protection Officer</a:t>
            </a:r>
          </a:p>
          <a:p>
            <a:pPr>
              <a:lnSpc>
                <a:spcPct val="80000"/>
              </a:lnSpc>
            </a:pPr>
            <a:r>
              <a:rPr lang="en-GB" altLang="en-US" sz="2200" b="1" dirty="0"/>
              <a:t>Research exemptions: </a:t>
            </a:r>
            <a:r>
              <a:rPr lang="en-GB" altLang="en-US" sz="2200" dirty="0"/>
              <a:t>there are exemptions in both GDPR and DPA relating to research/academic expression (see Research specific presentation)</a:t>
            </a:r>
          </a:p>
          <a:p>
            <a:pPr>
              <a:lnSpc>
                <a:spcPct val="80000"/>
              </a:lnSpc>
            </a:pPr>
            <a:r>
              <a:rPr lang="en-GB" altLang="en-US" sz="2200" b="1" dirty="0"/>
              <a:t>Examination results: </a:t>
            </a:r>
            <a:r>
              <a:rPr lang="en-GB" altLang="en-US" sz="2200" dirty="0"/>
              <a:t>there is a longer time frame so students cannot access results earlier</a:t>
            </a:r>
            <a:endParaRPr lang="en-GB" altLang="en-US" sz="2200" b="1"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p:txBody>
          <a:bodyPr/>
          <a:lstStyle/>
          <a:p>
            <a:r>
              <a:rPr lang="en-GB" altLang="en-US" b="1"/>
              <a:t>Research</a:t>
            </a:r>
          </a:p>
        </p:txBody>
      </p:sp>
      <p:sp>
        <p:nvSpPr>
          <p:cNvPr id="38915" name="Rectangle 3"/>
          <p:cNvSpPr>
            <a:spLocks noGrp="1" noChangeArrowheads="1"/>
          </p:cNvSpPr>
          <p:nvPr>
            <p:ph type="body" idx="1"/>
          </p:nvPr>
        </p:nvSpPr>
        <p:spPr/>
        <p:txBody>
          <a:bodyPr/>
          <a:lstStyle/>
          <a:p>
            <a:r>
              <a:rPr lang="en-GB" altLang="en-US" dirty="0"/>
              <a:t>Personal data may be used for purposes beyond the originally stated purpose</a:t>
            </a:r>
          </a:p>
          <a:p>
            <a:r>
              <a:rPr lang="en-GB" altLang="en-US" dirty="0"/>
              <a:t>Can be retained indefinitely</a:t>
            </a:r>
          </a:p>
          <a:p>
            <a:r>
              <a:rPr lang="en-GB" altLang="en-US" dirty="0"/>
              <a:t>Exempt from SARs – as long as published research does not identify individuals</a:t>
            </a:r>
          </a:p>
          <a:p>
            <a:r>
              <a:rPr lang="en-GB" altLang="en-US" dirty="0"/>
              <a:t>FOI – Commercial interests, personal data, research exemption or subject to future publication</a:t>
            </a:r>
          </a:p>
          <a:p>
            <a:endParaRPr lang="en-GB" alt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GB" altLang="en-US" b="1"/>
              <a:t>Examinations	</a:t>
            </a:r>
          </a:p>
        </p:txBody>
      </p:sp>
      <p:sp>
        <p:nvSpPr>
          <p:cNvPr id="14339" name="Rectangle 3"/>
          <p:cNvSpPr>
            <a:spLocks noGrp="1" noChangeArrowheads="1"/>
          </p:cNvSpPr>
          <p:nvPr>
            <p:ph type="body" idx="1"/>
          </p:nvPr>
        </p:nvSpPr>
        <p:spPr>
          <a:xfrm>
            <a:off x="395288" y="1268412"/>
            <a:ext cx="8229600" cy="5472955"/>
          </a:xfrm>
        </p:spPr>
        <p:txBody>
          <a:bodyPr/>
          <a:lstStyle/>
          <a:p>
            <a:pPr>
              <a:lnSpc>
                <a:spcPct val="80000"/>
              </a:lnSpc>
            </a:pPr>
            <a:r>
              <a:rPr lang="en-GB" altLang="en-US" sz="2400" dirty="0"/>
              <a:t>Comments on scripts (and marks) but not scripts themselves can be accessed under GDPR</a:t>
            </a:r>
          </a:p>
          <a:p>
            <a:pPr>
              <a:lnSpc>
                <a:spcPct val="80000"/>
              </a:lnSpc>
            </a:pPr>
            <a:r>
              <a:rPr lang="en-GB" altLang="en-US" sz="2400" dirty="0"/>
              <a:t>Exam Board minutes (about that individual only) can be accessed under GDPR and generic parts of the minutes under FOIA</a:t>
            </a:r>
          </a:p>
          <a:p>
            <a:pPr>
              <a:lnSpc>
                <a:spcPct val="80000"/>
              </a:lnSpc>
            </a:pPr>
            <a:r>
              <a:rPr lang="en-GB" altLang="en-US" sz="2400" dirty="0"/>
              <a:t>Achievement/progression data can be accessed under GDPR</a:t>
            </a:r>
          </a:p>
          <a:p>
            <a:pPr>
              <a:lnSpc>
                <a:spcPct val="80000"/>
              </a:lnSpc>
            </a:pPr>
            <a:r>
              <a:rPr lang="en-GB" altLang="en-US" sz="2400" dirty="0"/>
              <a:t>OK to put lists of those who have passed on the noticeboard by ID number and only if you have told students that this is how their results are published</a:t>
            </a:r>
          </a:p>
          <a:p>
            <a:pPr>
              <a:lnSpc>
                <a:spcPct val="80000"/>
              </a:lnSpc>
            </a:pPr>
            <a:r>
              <a:rPr lang="en-GB" altLang="en-US" sz="2400" dirty="0"/>
              <a:t>You should not pass on an individual student’s results to a third party</a:t>
            </a:r>
          </a:p>
          <a:p>
            <a:pPr>
              <a:lnSpc>
                <a:spcPct val="80000"/>
              </a:lnSpc>
            </a:pPr>
            <a:r>
              <a:rPr lang="en-GB" altLang="en-US" sz="2400" dirty="0"/>
              <a:t>External examiners reports – in most circumstances these would be accessible under FOI despite the argument they are confidential and it is important to ensure that External Examiners are able to write frank and helpful comments – in the public interest!</a:t>
            </a: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p:txBody>
          <a:bodyPr/>
          <a:lstStyle/>
          <a:p>
            <a:r>
              <a:rPr lang="en-GB" altLang="en-US" b="1"/>
              <a:t>Dos and Don’ts</a:t>
            </a:r>
          </a:p>
        </p:txBody>
      </p:sp>
      <p:sp>
        <p:nvSpPr>
          <p:cNvPr id="31747" name="Rectangle 3"/>
          <p:cNvSpPr>
            <a:spLocks noGrp="1" noChangeArrowheads="1"/>
          </p:cNvSpPr>
          <p:nvPr>
            <p:ph type="body" idx="1"/>
          </p:nvPr>
        </p:nvSpPr>
        <p:spPr/>
        <p:txBody>
          <a:bodyPr/>
          <a:lstStyle/>
          <a:p>
            <a:r>
              <a:rPr lang="en-GB" altLang="en-US"/>
              <a:t>DO respond quickly – the clock is ticking</a:t>
            </a:r>
          </a:p>
          <a:p>
            <a:r>
              <a:rPr lang="en-GB" altLang="en-US"/>
              <a:t>DO remember that we have a duty to provide advice and assistance</a:t>
            </a:r>
          </a:p>
          <a:p>
            <a:r>
              <a:rPr lang="en-GB" altLang="en-US"/>
              <a:t>DON’T withhold information without a clear justification under one of the exemptions</a:t>
            </a:r>
          </a:p>
          <a:p>
            <a:r>
              <a:rPr lang="en-GB" altLang="en-US"/>
              <a:t>DON’T wilfully destroy or alter any original documents – criminal offence</a:t>
            </a:r>
          </a:p>
          <a:p>
            <a:endParaRPr lang="en-GB" altLang="en-US"/>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p:txBody>
          <a:bodyPr/>
          <a:lstStyle/>
          <a:p>
            <a:r>
              <a:rPr lang="en-GB" altLang="en-US" b="1"/>
              <a:t>To release or not release</a:t>
            </a:r>
          </a:p>
        </p:txBody>
      </p:sp>
      <p:sp>
        <p:nvSpPr>
          <p:cNvPr id="15363" name="Rectangle 3"/>
          <p:cNvSpPr>
            <a:spLocks noGrp="1" noChangeArrowheads="1"/>
          </p:cNvSpPr>
          <p:nvPr>
            <p:ph type="body" idx="1"/>
          </p:nvPr>
        </p:nvSpPr>
        <p:spPr/>
        <p:txBody>
          <a:bodyPr/>
          <a:lstStyle/>
          <a:p>
            <a:r>
              <a:rPr lang="en-GB" altLang="en-US" dirty="0"/>
              <a:t>A student requests his examination results</a:t>
            </a:r>
          </a:p>
          <a:p>
            <a:r>
              <a:rPr lang="en-GB" altLang="en-US" dirty="0"/>
              <a:t>A student requests QMUL’s internal guidelines for dealing with appeals</a:t>
            </a:r>
          </a:p>
          <a:p>
            <a:r>
              <a:rPr lang="en-GB" altLang="en-US" dirty="0"/>
              <a:t>A local authority wishes to verify a student’s details for Council Tax</a:t>
            </a:r>
          </a:p>
          <a:p>
            <a:r>
              <a:rPr lang="en-GB" altLang="en-US" dirty="0"/>
              <a:t>A parent wants to know if their son or daughter is attending classes</a:t>
            </a:r>
          </a:p>
          <a:p>
            <a:endParaRPr lang="en-GB" alt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p:txBody>
          <a:bodyPr/>
          <a:lstStyle/>
          <a:p>
            <a:r>
              <a:rPr lang="en-GB" altLang="en-US" b="1"/>
              <a:t>Other Sources of Guidance</a:t>
            </a:r>
          </a:p>
        </p:txBody>
      </p:sp>
      <p:sp>
        <p:nvSpPr>
          <p:cNvPr id="33795" name="Rectangle 3"/>
          <p:cNvSpPr>
            <a:spLocks noGrp="1" noChangeArrowheads="1"/>
          </p:cNvSpPr>
          <p:nvPr>
            <p:ph type="body" idx="1"/>
          </p:nvPr>
        </p:nvSpPr>
        <p:spPr>
          <a:xfrm>
            <a:off x="457200" y="1600200"/>
            <a:ext cx="8435975" cy="4997152"/>
          </a:xfrm>
        </p:spPr>
        <p:txBody>
          <a:bodyPr/>
          <a:lstStyle/>
          <a:p>
            <a:r>
              <a:rPr lang="en-GB" altLang="en-US" dirty="0"/>
              <a:t>Updated Data Protection Policy</a:t>
            </a:r>
          </a:p>
          <a:p>
            <a:r>
              <a:rPr lang="en-GB" altLang="en-US" dirty="0"/>
              <a:t>Guidelines on dealing with SARs and other scenarios e.g. photos, marketing, third parties</a:t>
            </a:r>
          </a:p>
          <a:p>
            <a:r>
              <a:rPr lang="en-GB" altLang="en-US" dirty="0"/>
              <a:t>FOI pages on QM website</a:t>
            </a:r>
          </a:p>
          <a:p>
            <a:r>
              <a:rPr lang="en-GB" altLang="en-US" dirty="0"/>
              <a:t>ICO website has lots of specific guidelines</a:t>
            </a:r>
          </a:p>
          <a:p>
            <a:endParaRPr lang="en-GB" altLang="en-US" sz="2400" dirty="0"/>
          </a:p>
          <a:p>
            <a:r>
              <a:rPr lang="en-GB" altLang="en-US" sz="2400" dirty="0"/>
              <a:t>See </a:t>
            </a:r>
            <a:r>
              <a:rPr lang="en-GB" sz="2800" dirty="0">
                <a:hlinkClick r:id="rId3"/>
              </a:rPr>
              <a:t>http://www.arcs.qmul.ac.uk/governance/information-governance/</a:t>
            </a:r>
            <a:endParaRPr lang="en-GB" altLang="en-US" sz="28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8" name="Rectangle 4"/>
          <p:cNvSpPr>
            <a:spLocks noGrp="1" noChangeArrowheads="1"/>
          </p:cNvSpPr>
          <p:nvPr>
            <p:ph type="ctrTitle"/>
          </p:nvPr>
        </p:nvSpPr>
        <p:spPr>
          <a:xfrm>
            <a:off x="685800" y="2130425"/>
            <a:ext cx="7772400" cy="1470025"/>
          </a:xfrm>
        </p:spPr>
        <p:txBody>
          <a:bodyPr anchor="ctr"/>
          <a:lstStyle/>
          <a:p>
            <a:r>
              <a:rPr lang="en-GB" altLang="en-US" sz="5400"/>
              <a:t>Questions?</a:t>
            </a: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p:txBody>
          <a:bodyPr/>
          <a:lstStyle/>
          <a:p>
            <a:r>
              <a:rPr lang="en-GB" altLang="en-US" sz="4800" b="1"/>
              <a:t>Contact</a:t>
            </a:r>
          </a:p>
        </p:txBody>
      </p:sp>
      <p:sp>
        <p:nvSpPr>
          <p:cNvPr id="19459" name="Rectangle 3"/>
          <p:cNvSpPr>
            <a:spLocks noGrp="1" noChangeArrowheads="1"/>
          </p:cNvSpPr>
          <p:nvPr>
            <p:ph type="body" idx="1"/>
          </p:nvPr>
        </p:nvSpPr>
        <p:spPr>
          <a:xfrm>
            <a:off x="457200" y="1600200"/>
            <a:ext cx="8435975" cy="4525963"/>
          </a:xfrm>
        </p:spPr>
        <p:txBody>
          <a:bodyPr/>
          <a:lstStyle/>
          <a:p>
            <a:pPr algn="ctr"/>
            <a:endParaRPr lang="en-GB" altLang="en-US" dirty="0"/>
          </a:p>
          <a:p>
            <a:pPr algn="ctr">
              <a:buFontTx/>
              <a:buNone/>
            </a:pPr>
            <a:r>
              <a:rPr lang="en-GB" altLang="en-US" dirty="0"/>
              <a:t>Records &amp; Information Compliance Manager</a:t>
            </a:r>
          </a:p>
          <a:p>
            <a:pPr algn="ctr"/>
            <a:r>
              <a:rPr lang="en-GB" altLang="en-US" sz="4000" dirty="0"/>
              <a:t>E-mail: </a:t>
            </a:r>
            <a:r>
              <a:rPr lang="en-GB" altLang="en-US" sz="4000" dirty="0">
                <a:solidFill>
                  <a:schemeClr val="accent2"/>
                </a:solidFill>
              </a:rPr>
              <a:t>p.smallcombe@qmul.ac.uk</a:t>
            </a:r>
          </a:p>
          <a:p>
            <a:pPr algn="ctr"/>
            <a:r>
              <a:rPr lang="en-GB" altLang="en-US" sz="4000" dirty="0"/>
              <a:t>Tel: </a:t>
            </a:r>
            <a:r>
              <a:rPr lang="en-GB" altLang="en-US" sz="4000" dirty="0">
                <a:solidFill>
                  <a:schemeClr val="accent2"/>
                </a:solidFill>
              </a:rPr>
              <a:t>x.7596</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2"/>
          <p:cNvSpPr>
            <a:spLocks noGrp="1" noChangeArrowheads="1"/>
          </p:cNvSpPr>
          <p:nvPr>
            <p:ph type="title"/>
          </p:nvPr>
        </p:nvSpPr>
        <p:spPr/>
        <p:txBody>
          <a:bodyPr/>
          <a:lstStyle/>
          <a:p>
            <a:r>
              <a:rPr lang="en-GB" altLang="en-US" b="1"/>
              <a:t>Objectives</a:t>
            </a:r>
          </a:p>
        </p:txBody>
      </p:sp>
      <p:sp>
        <p:nvSpPr>
          <p:cNvPr id="4099" name="Rectangle 3"/>
          <p:cNvSpPr>
            <a:spLocks noGrp="1" noChangeArrowheads="1"/>
          </p:cNvSpPr>
          <p:nvPr>
            <p:ph type="body" idx="1"/>
          </p:nvPr>
        </p:nvSpPr>
        <p:spPr/>
        <p:txBody>
          <a:bodyPr/>
          <a:lstStyle/>
          <a:p>
            <a:r>
              <a:rPr lang="en-GB" altLang="en-US" dirty="0"/>
              <a:t>Describe the main points of the Freedom of Information Act 2000 and data protection legislation</a:t>
            </a:r>
          </a:p>
          <a:p>
            <a:r>
              <a:rPr lang="en-GB" altLang="en-US" dirty="0"/>
              <a:t>Illustrate some of the key “things you need to know” about Data Protection (DP) and Freedom of Information (FOI) </a:t>
            </a:r>
          </a:p>
          <a:p>
            <a:pPr>
              <a:buFontTx/>
              <a:buNone/>
            </a:pPr>
            <a:endParaRPr lang="en-GB" altLang="en-US" dirty="0"/>
          </a:p>
          <a:p>
            <a:pPr>
              <a:buFontTx/>
              <a:buNone/>
            </a:pPr>
            <a:endParaRPr lang="en-GB" altLang="en-US" b="1"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noChangeArrowheads="1"/>
          </p:cNvSpPr>
          <p:nvPr>
            <p:ph type="title"/>
          </p:nvPr>
        </p:nvSpPr>
        <p:spPr/>
        <p:txBody>
          <a:bodyPr/>
          <a:lstStyle/>
          <a:p>
            <a:r>
              <a:rPr lang="en-GB" altLang="en-US" b="1" dirty="0"/>
              <a:t>The Legislation and the Regulator</a:t>
            </a:r>
          </a:p>
        </p:txBody>
      </p:sp>
      <p:sp>
        <p:nvSpPr>
          <p:cNvPr id="5123" name="Rectangle 3"/>
          <p:cNvSpPr>
            <a:spLocks noGrp="1" noChangeArrowheads="1"/>
          </p:cNvSpPr>
          <p:nvPr>
            <p:ph type="body" idx="1"/>
          </p:nvPr>
        </p:nvSpPr>
        <p:spPr>
          <a:xfrm>
            <a:off x="457200" y="1600200"/>
            <a:ext cx="8229600" cy="5068888"/>
          </a:xfrm>
        </p:spPr>
        <p:txBody>
          <a:bodyPr/>
          <a:lstStyle/>
          <a:p>
            <a:r>
              <a:rPr lang="en-GB" altLang="en-US" sz="2800" b="1" dirty="0"/>
              <a:t>General Data Protection Regulation</a:t>
            </a:r>
            <a:r>
              <a:rPr lang="en-GB" altLang="en-US" sz="2800" dirty="0"/>
              <a:t> (GDPR) and </a:t>
            </a:r>
            <a:r>
              <a:rPr lang="en-GB" altLang="en-US" sz="2800" b="1" dirty="0"/>
              <a:t>Data Protection Act 2018 </a:t>
            </a:r>
            <a:r>
              <a:rPr lang="en-GB" altLang="en-US" sz="2800" dirty="0"/>
              <a:t>(DPA) concern information about living individuals</a:t>
            </a:r>
          </a:p>
          <a:p>
            <a:r>
              <a:rPr lang="en-GB" altLang="en-US" sz="2800" b="1" dirty="0"/>
              <a:t>Freedom of Information Act 2000 </a:t>
            </a:r>
            <a:r>
              <a:rPr lang="en-GB" altLang="en-US" sz="2800" dirty="0"/>
              <a:t>came into force in January 2005 and provides a right of access to information held by public bodies</a:t>
            </a:r>
          </a:p>
          <a:p>
            <a:r>
              <a:rPr lang="en-GB" altLang="en-US" sz="2800" b="1" dirty="0"/>
              <a:t>The Information Commissioner’s Office </a:t>
            </a:r>
            <a:r>
              <a:rPr lang="en-GB" altLang="en-US" sz="2800" dirty="0"/>
              <a:t>(ICO) regulates the operation of GDPR/DPA &amp; FOIA/EIR (as well as related legislation like the Privacy and Electronic Communications Regulations)</a:t>
            </a:r>
          </a:p>
          <a:p>
            <a:endParaRPr lang="en-GB" altLang="en-US" sz="2800" dirty="0"/>
          </a:p>
          <a:p>
            <a:pPr marL="0" indent="0">
              <a:buNone/>
            </a:pPr>
            <a:endParaRPr lang="en-GB" altLang="en-US" sz="2800" b="1"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title"/>
          </p:nvPr>
        </p:nvSpPr>
        <p:spPr/>
        <p:txBody>
          <a:bodyPr/>
          <a:lstStyle/>
          <a:p>
            <a:r>
              <a:rPr lang="en-GB" altLang="en-US" sz="4000" b="1" dirty="0"/>
              <a:t>DP or FOI?</a:t>
            </a:r>
            <a:br>
              <a:rPr lang="en-GB" altLang="en-US" sz="4000" b="1" dirty="0"/>
            </a:br>
            <a:r>
              <a:rPr lang="en-GB" altLang="en-US" sz="4000" b="1" dirty="0"/>
              <a:t>To release or not to release?</a:t>
            </a:r>
          </a:p>
        </p:txBody>
      </p:sp>
      <p:sp>
        <p:nvSpPr>
          <p:cNvPr id="6147" name="Rectangle 3"/>
          <p:cNvSpPr>
            <a:spLocks noGrp="1" noChangeArrowheads="1"/>
          </p:cNvSpPr>
          <p:nvPr>
            <p:ph type="body" idx="1"/>
          </p:nvPr>
        </p:nvSpPr>
        <p:spPr>
          <a:xfrm>
            <a:off x="457200" y="1600200"/>
            <a:ext cx="8229600" cy="4781550"/>
          </a:xfrm>
        </p:spPr>
        <p:txBody>
          <a:bodyPr/>
          <a:lstStyle/>
          <a:p>
            <a:r>
              <a:rPr lang="en-GB" altLang="en-US" sz="2800" dirty="0"/>
              <a:t>A student requests his examination results</a:t>
            </a:r>
          </a:p>
          <a:p>
            <a:r>
              <a:rPr lang="en-GB" altLang="en-US" sz="2800" dirty="0"/>
              <a:t>A student requests Queen Mary’s internal guidelines for dealing with appeals</a:t>
            </a:r>
          </a:p>
          <a:p>
            <a:r>
              <a:rPr lang="en-GB" altLang="en-US" sz="2800" dirty="0"/>
              <a:t>A local authority wishes to verify a student’s details for Council Tax assessment</a:t>
            </a:r>
          </a:p>
          <a:p>
            <a:r>
              <a:rPr lang="en-GB" altLang="en-US" sz="2800" dirty="0"/>
              <a:t>A parent wants to know if their son or daughter is attending classes</a:t>
            </a:r>
          </a:p>
          <a:p>
            <a:pPr>
              <a:buFontTx/>
              <a:buNone/>
            </a:pPr>
            <a:r>
              <a:rPr lang="en-GB" altLang="en-US" sz="2800" b="1" dirty="0"/>
              <a:t>	</a:t>
            </a:r>
            <a:r>
              <a:rPr lang="en-GB" altLang="en-US" sz="2800" i="1" dirty="0"/>
              <a:t>These areas will be reconsidered in terms of whether or not to release the data or information and which law applies</a:t>
            </a:r>
            <a:endParaRPr lang="en-GB" altLang="en-US" sz="2800" b="1"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noChangeArrowheads="1"/>
          </p:cNvSpPr>
          <p:nvPr>
            <p:ph type="title"/>
          </p:nvPr>
        </p:nvSpPr>
        <p:spPr/>
        <p:txBody>
          <a:bodyPr/>
          <a:lstStyle/>
          <a:p>
            <a:r>
              <a:rPr lang="en-GB" altLang="en-US" b="1" dirty="0"/>
              <a:t>Data Protection</a:t>
            </a:r>
          </a:p>
        </p:txBody>
      </p:sp>
      <p:sp>
        <p:nvSpPr>
          <p:cNvPr id="7171" name="Rectangle 3"/>
          <p:cNvSpPr>
            <a:spLocks noGrp="1" noChangeArrowheads="1"/>
          </p:cNvSpPr>
          <p:nvPr>
            <p:ph type="body" idx="1"/>
          </p:nvPr>
        </p:nvSpPr>
        <p:spPr>
          <a:xfrm>
            <a:off x="457200" y="1412874"/>
            <a:ext cx="8229600" cy="5445125"/>
          </a:xfrm>
        </p:spPr>
        <p:txBody>
          <a:bodyPr/>
          <a:lstStyle/>
          <a:p>
            <a:pPr>
              <a:lnSpc>
                <a:spcPct val="90000"/>
              </a:lnSpc>
            </a:pPr>
            <a:r>
              <a:rPr lang="en-GB" altLang="en-US" sz="2400" dirty="0"/>
              <a:t>All </a:t>
            </a:r>
            <a:r>
              <a:rPr lang="en-GB" altLang="en-US" sz="2400" b="1" dirty="0"/>
              <a:t>Data Controllers</a:t>
            </a:r>
            <a:r>
              <a:rPr lang="en-GB" altLang="en-US" sz="2400" dirty="0"/>
              <a:t> must pay an annual fee to ICO, maintain a Record of Processing Activities and comply with the data protection principles</a:t>
            </a:r>
          </a:p>
          <a:p>
            <a:pPr>
              <a:lnSpc>
                <a:spcPct val="90000"/>
              </a:lnSpc>
            </a:pPr>
            <a:r>
              <a:rPr lang="en-GB" altLang="en-US" sz="2400" b="1" dirty="0"/>
              <a:t>Data Subjects</a:t>
            </a:r>
            <a:r>
              <a:rPr lang="en-GB" altLang="en-US" sz="2400" dirty="0"/>
              <a:t> are the individuals about whom the data is held</a:t>
            </a:r>
          </a:p>
          <a:p>
            <a:pPr>
              <a:lnSpc>
                <a:spcPct val="90000"/>
              </a:lnSpc>
            </a:pPr>
            <a:r>
              <a:rPr lang="en-GB" altLang="en-US" sz="2400" b="1" dirty="0"/>
              <a:t>Data processing</a:t>
            </a:r>
            <a:r>
              <a:rPr lang="en-GB" altLang="en-US" sz="2400" dirty="0"/>
              <a:t> covers all operations on personal data: collection, recording, holding, maintenance, disclosure, altering</a:t>
            </a:r>
            <a:r>
              <a:rPr lang="en-GB" altLang="en-US" sz="2400"/>
              <a:t>, destruction, etc.</a:t>
            </a:r>
            <a:endParaRPr lang="en-GB" altLang="en-US" sz="2400" dirty="0"/>
          </a:p>
          <a:p>
            <a:pPr>
              <a:lnSpc>
                <a:spcPct val="90000"/>
              </a:lnSpc>
            </a:pPr>
            <a:r>
              <a:rPr lang="en-GB" altLang="en-US" sz="2400" b="1" dirty="0"/>
              <a:t>Personal data</a:t>
            </a:r>
            <a:r>
              <a:rPr lang="en-GB" altLang="en-US" sz="2400" dirty="0"/>
              <a:t> is information about any living individual who can be identified from that information</a:t>
            </a:r>
          </a:p>
          <a:p>
            <a:pPr>
              <a:lnSpc>
                <a:spcPct val="90000"/>
              </a:lnSpc>
            </a:pPr>
            <a:r>
              <a:rPr lang="en-GB" altLang="en-US" sz="2400" b="1" dirty="0"/>
              <a:t>Special Category personal data</a:t>
            </a:r>
            <a:r>
              <a:rPr lang="en-GB" altLang="en-US" sz="2400" dirty="0"/>
              <a:t> relates to information about an individual’s health, ethnicity, sexual life, religious beliefs, political opinions, TU membership, genetics/biometrics</a:t>
            </a:r>
          </a:p>
          <a:p>
            <a:pPr>
              <a:lnSpc>
                <a:spcPct val="90000"/>
              </a:lnSpc>
              <a:buFontTx/>
              <a:buNone/>
            </a:pPr>
            <a:endParaRPr lang="en-GB" altLang="en-US" sz="2400"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noChangeArrowheads="1"/>
          </p:cNvSpPr>
          <p:nvPr>
            <p:ph type="title"/>
          </p:nvPr>
        </p:nvSpPr>
        <p:spPr/>
        <p:txBody>
          <a:bodyPr/>
          <a:lstStyle/>
          <a:p>
            <a:r>
              <a:rPr lang="en-GB" altLang="en-US" b="1" dirty="0"/>
              <a:t>Data Protection (</a:t>
            </a:r>
            <a:r>
              <a:rPr lang="en-GB" altLang="en-US" b="1" dirty="0" err="1"/>
              <a:t>cont</a:t>
            </a:r>
            <a:r>
              <a:rPr lang="en-GB" altLang="en-US" b="1" dirty="0"/>
              <a:t>)</a:t>
            </a:r>
          </a:p>
        </p:txBody>
      </p:sp>
      <p:sp>
        <p:nvSpPr>
          <p:cNvPr id="8195" name="Rectangle 3"/>
          <p:cNvSpPr>
            <a:spLocks noGrp="1" noChangeArrowheads="1"/>
          </p:cNvSpPr>
          <p:nvPr>
            <p:ph type="body" idx="1"/>
          </p:nvPr>
        </p:nvSpPr>
        <p:spPr>
          <a:xfrm>
            <a:off x="318356" y="1268760"/>
            <a:ext cx="8507288" cy="5256584"/>
          </a:xfrm>
        </p:spPr>
        <p:txBody>
          <a:bodyPr/>
          <a:lstStyle/>
          <a:p>
            <a:pPr marL="0" indent="0" eaLnBrk="1" hangingPunct="1">
              <a:lnSpc>
                <a:spcPct val="80000"/>
              </a:lnSpc>
              <a:spcAft>
                <a:spcPct val="20000"/>
              </a:spcAft>
              <a:buNone/>
            </a:pPr>
            <a:r>
              <a:rPr lang="en-GB" altLang="en-US" sz="2400" b="1" dirty="0"/>
              <a:t>Six Data Protection Principles</a:t>
            </a:r>
            <a:r>
              <a:rPr lang="en-GB" altLang="en-US" sz="2400" dirty="0"/>
              <a:t>, which should be complied </a:t>
            </a:r>
            <a:r>
              <a:rPr lang="en-GB" sz="2400" dirty="0"/>
              <a:t>Personal data shall be:</a:t>
            </a:r>
          </a:p>
          <a:p>
            <a:pPr marL="609600" indent="-609600" eaLnBrk="1" hangingPunct="1">
              <a:lnSpc>
                <a:spcPct val="80000"/>
              </a:lnSpc>
              <a:spcAft>
                <a:spcPct val="20000"/>
              </a:spcAft>
              <a:buFontTx/>
              <a:buAutoNum type="arabicPeriod"/>
            </a:pPr>
            <a:r>
              <a:rPr lang="en-GB" sz="2000" dirty="0"/>
              <a:t>processed lawfully, fairly and in a transparent manner in relation to the data subject </a:t>
            </a:r>
          </a:p>
          <a:p>
            <a:pPr marL="609600" indent="-609600" eaLnBrk="1" hangingPunct="1">
              <a:lnSpc>
                <a:spcPct val="80000"/>
              </a:lnSpc>
              <a:spcAft>
                <a:spcPct val="20000"/>
              </a:spcAft>
              <a:buFontTx/>
              <a:buAutoNum type="arabicPeriod"/>
            </a:pPr>
            <a:r>
              <a:rPr lang="en-GB" sz="2000" dirty="0"/>
              <a:t>collected for specified, explicit and legitimate purposes and not further processed in a manner that is incompatible with those purposes </a:t>
            </a:r>
          </a:p>
          <a:p>
            <a:pPr marL="609600" indent="-609600" eaLnBrk="1" hangingPunct="1">
              <a:lnSpc>
                <a:spcPct val="80000"/>
              </a:lnSpc>
              <a:spcAft>
                <a:spcPct val="20000"/>
              </a:spcAft>
              <a:buFontTx/>
              <a:buAutoNum type="arabicPeriod"/>
            </a:pPr>
            <a:r>
              <a:rPr lang="en-GB" sz="2000" dirty="0"/>
              <a:t>adequate, relevant and limited to what is necessary in relation to the purpose(s) for which they are processed </a:t>
            </a:r>
          </a:p>
          <a:p>
            <a:pPr marL="609600" indent="-609600" eaLnBrk="1" hangingPunct="1">
              <a:lnSpc>
                <a:spcPct val="80000"/>
              </a:lnSpc>
              <a:spcAft>
                <a:spcPct val="20000"/>
              </a:spcAft>
              <a:buFontTx/>
              <a:buAutoNum type="arabicPeriod"/>
            </a:pPr>
            <a:r>
              <a:rPr lang="en-GB" sz="2000" dirty="0"/>
              <a:t>accurate and, where necessary, kept up to date</a:t>
            </a:r>
          </a:p>
          <a:p>
            <a:pPr marL="609600" indent="-609600" eaLnBrk="1" hangingPunct="1">
              <a:lnSpc>
                <a:spcPct val="80000"/>
              </a:lnSpc>
              <a:spcAft>
                <a:spcPct val="20000"/>
              </a:spcAft>
              <a:buFontTx/>
              <a:buAutoNum type="arabicPeriod"/>
            </a:pPr>
            <a:r>
              <a:rPr lang="en-GB" sz="2000" dirty="0"/>
              <a:t>kept in a form which permits identification of data subjects for no longer than is necessary for the purposes for which the personal data are processed </a:t>
            </a:r>
          </a:p>
          <a:p>
            <a:pPr marL="609600" indent="-609600" eaLnBrk="1" hangingPunct="1">
              <a:lnSpc>
                <a:spcPct val="80000"/>
              </a:lnSpc>
              <a:spcAft>
                <a:spcPct val="20000"/>
              </a:spcAft>
              <a:buFontTx/>
              <a:buAutoNum type="arabicPeriod"/>
            </a:pPr>
            <a:r>
              <a:rPr lang="en-GB" sz="2000" dirty="0"/>
              <a:t>processed in a manner that ensures appropriate security of the personal data, including protection against unauthorised or unlawful processing and against accidental loss, destruction or damage, using appropriate technical or organisational measures </a:t>
            </a: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DP – rights and transfers</a:t>
            </a:r>
          </a:p>
        </p:txBody>
      </p:sp>
      <p:sp>
        <p:nvSpPr>
          <p:cNvPr id="3" name="Content Placeholder 2"/>
          <p:cNvSpPr>
            <a:spLocks noGrp="1"/>
          </p:cNvSpPr>
          <p:nvPr>
            <p:ph idx="1"/>
          </p:nvPr>
        </p:nvSpPr>
        <p:spPr>
          <a:xfrm>
            <a:off x="457200" y="1600200"/>
            <a:ext cx="8229600" cy="4997152"/>
          </a:xfrm>
        </p:spPr>
        <p:txBody>
          <a:bodyPr/>
          <a:lstStyle/>
          <a:p>
            <a:r>
              <a:rPr lang="en-GB" sz="2800" dirty="0"/>
              <a:t>Data subjects’ </a:t>
            </a:r>
            <a:r>
              <a:rPr lang="en-GB" sz="2800" b="1" dirty="0"/>
              <a:t>rights</a:t>
            </a:r>
          </a:p>
          <a:p>
            <a:pPr lvl="1"/>
            <a:r>
              <a:rPr lang="en-GB" sz="2000" dirty="0"/>
              <a:t>To access</a:t>
            </a:r>
          </a:p>
          <a:p>
            <a:pPr lvl="1"/>
            <a:r>
              <a:rPr lang="en-GB" sz="2000" dirty="0"/>
              <a:t>To rectification</a:t>
            </a:r>
          </a:p>
          <a:p>
            <a:pPr lvl="1"/>
            <a:r>
              <a:rPr lang="en-GB" sz="2000" dirty="0"/>
              <a:t>To erasure (‘be forgotten’)</a:t>
            </a:r>
          </a:p>
          <a:p>
            <a:pPr lvl="1"/>
            <a:r>
              <a:rPr lang="en-GB" sz="2000" dirty="0"/>
              <a:t>To data portability</a:t>
            </a:r>
          </a:p>
          <a:p>
            <a:pPr lvl="1"/>
            <a:r>
              <a:rPr lang="en-GB" sz="2000" dirty="0"/>
              <a:t>To restriction of processing</a:t>
            </a:r>
          </a:p>
          <a:p>
            <a:pPr lvl="1"/>
            <a:r>
              <a:rPr lang="en-GB" sz="2000" dirty="0"/>
              <a:t>To object to marketing, profiling, research, automated decision-making</a:t>
            </a:r>
          </a:p>
          <a:p>
            <a:pPr lvl="1"/>
            <a:r>
              <a:rPr lang="en-GB" sz="2000" dirty="0"/>
              <a:t>To lodge a complaint with ICO</a:t>
            </a:r>
          </a:p>
          <a:p>
            <a:r>
              <a:rPr lang="en-GB" sz="2800" dirty="0"/>
              <a:t>International transfers</a:t>
            </a:r>
          </a:p>
          <a:p>
            <a:pPr lvl="1"/>
            <a:r>
              <a:rPr lang="en-GB" sz="2400" dirty="0"/>
              <a:t>To third countries or international organisations only under certain conditions</a:t>
            </a:r>
          </a:p>
          <a:p>
            <a:pPr marL="0" indent="0">
              <a:buNone/>
            </a:pPr>
            <a:endParaRPr lang="en-GB" dirty="0"/>
          </a:p>
        </p:txBody>
      </p:sp>
    </p:spTree>
    <p:extLst>
      <p:ext uri="{BB962C8B-B14F-4D97-AF65-F5344CB8AC3E}">
        <p14:creationId xmlns:p14="http://schemas.microsoft.com/office/powerpoint/2010/main" val="296049362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GB" altLang="en-US" sz="4000" b="1"/>
              <a:t>Data processing good practice</a:t>
            </a:r>
          </a:p>
        </p:txBody>
      </p:sp>
      <p:sp>
        <p:nvSpPr>
          <p:cNvPr id="9219" name="Rectangle 3"/>
          <p:cNvSpPr>
            <a:spLocks noGrp="1" noChangeArrowheads="1"/>
          </p:cNvSpPr>
          <p:nvPr>
            <p:ph type="body" idx="1"/>
          </p:nvPr>
        </p:nvSpPr>
        <p:spPr>
          <a:xfrm>
            <a:off x="457200" y="1600200"/>
            <a:ext cx="8229600" cy="4781550"/>
          </a:xfrm>
        </p:spPr>
        <p:txBody>
          <a:bodyPr/>
          <a:lstStyle/>
          <a:p>
            <a:pPr>
              <a:lnSpc>
                <a:spcPct val="80000"/>
              </a:lnSpc>
              <a:buFontTx/>
              <a:buNone/>
            </a:pPr>
            <a:r>
              <a:rPr lang="en-GB" altLang="en-US" sz="1800" dirty="0"/>
              <a:t>	The following checklist is taken from the Information Commissioner’s Office website: </a:t>
            </a:r>
            <a:r>
              <a:rPr lang="en-GB" altLang="en-US" sz="1800" dirty="0">
                <a:hlinkClick r:id="rId3"/>
              </a:rPr>
              <a:t>www.ico.org.uk</a:t>
            </a:r>
            <a:endParaRPr lang="en-GB" altLang="en-US" sz="1800" dirty="0"/>
          </a:p>
          <a:p>
            <a:pPr>
              <a:lnSpc>
                <a:spcPct val="80000"/>
              </a:lnSpc>
              <a:buFontTx/>
              <a:buNone/>
            </a:pPr>
            <a:endParaRPr lang="en-GB" altLang="en-US" sz="1800" dirty="0"/>
          </a:p>
          <a:p>
            <a:pPr>
              <a:lnSpc>
                <a:spcPct val="80000"/>
              </a:lnSpc>
            </a:pPr>
            <a:r>
              <a:rPr lang="en-GB" altLang="en-US" sz="1800" dirty="0"/>
              <a:t>Do I really need this information about an individual? Do I know what I'm going to use it for? </a:t>
            </a:r>
          </a:p>
          <a:p>
            <a:pPr>
              <a:lnSpc>
                <a:spcPct val="80000"/>
              </a:lnSpc>
            </a:pPr>
            <a:r>
              <a:rPr lang="en-GB" altLang="en-US" sz="1800" dirty="0"/>
              <a:t>Do the people whose information I hold know that I've got it, and are they likely to understand what it will be used for? </a:t>
            </a:r>
          </a:p>
          <a:p>
            <a:pPr>
              <a:lnSpc>
                <a:spcPct val="80000"/>
              </a:lnSpc>
            </a:pPr>
            <a:r>
              <a:rPr lang="en-GB" altLang="en-US" sz="1800" dirty="0"/>
              <a:t>If I'm asked to pass on personal information, would the people about whom I hold information expect me to do this? </a:t>
            </a:r>
          </a:p>
          <a:p>
            <a:pPr>
              <a:lnSpc>
                <a:spcPct val="80000"/>
              </a:lnSpc>
            </a:pPr>
            <a:r>
              <a:rPr lang="en-GB" altLang="en-US" sz="1800" dirty="0"/>
              <a:t>Am I satisfied the information is being held securely, whether it's on paper or on computer? And what about my website? Is it secure? </a:t>
            </a:r>
          </a:p>
          <a:p>
            <a:pPr>
              <a:lnSpc>
                <a:spcPct val="80000"/>
              </a:lnSpc>
            </a:pPr>
            <a:r>
              <a:rPr lang="en-GB" altLang="en-US" sz="1800" dirty="0"/>
              <a:t>Is access to personal information limited to those with a strict need to know? </a:t>
            </a:r>
          </a:p>
          <a:p>
            <a:pPr>
              <a:lnSpc>
                <a:spcPct val="80000"/>
              </a:lnSpc>
            </a:pPr>
            <a:r>
              <a:rPr lang="en-GB" altLang="en-US" sz="1800" dirty="0"/>
              <a:t>Am I sure the personal information is accurate and up to date? </a:t>
            </a:r>
          </a:p>
          <a:p>
            <a:pPr>
              <a:lnSpc>
                <a:spcPct val="80000"/>
              </a:lnSpc>
            </a:pPr>
            <a:r>
              <a:rPr lang="en-GB" altLang="en-US" sz="1800" dirty="0"/>
              <a:t>Do I delete or destroy personal information as soon as I have no more need for it? </a:t>
            </a:r>
          </a:p>
          <a:p>
            <a:pPr>
              <a:lnSpc>
                <a:spcPct val="80000"/>
              </a:lnSpc>
            </a:pPr>
            <a:r>
              <a:rPr lang="en-GB" altLang="en-US" sz="1800" dirty="0"/>
              <a:t>Have I trained my staff in their duties and responsibilities under the Data Protection Act, and are they putting them into practice?</a:t>
            </a:r>
          </a:p>
          <a:p>
            <a:pPr>
              <a:lnSpc>
                <a:spcPct val="80000"/>
              </a:lnSpc>
              <a:buFontTx/>
              <a:buNone/>
            </a:pPr>
            <a:endParaRPr lang="en-GB" altLang="en-US" sz="1800"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title"/>
          </p:nvPr>
        </p:nvSpPr>
        <p:spPr/>
        <p:txBody>
          <a:bodyPr/>
          <a:lstStyle/>
          <a:p>
            <a:r>
              <a:rPr lang="en-GB" altLang="en-US" b="1"/>
              <a:t>Freedom of Information Act</a:t>
            </a:r>
          </a:p>
        </p:txBody>
      </p:sp>
      <p:sp>
        <p:nvSpPr>
          <p:cNvPr id="10243" name="Rectangle 3"/>
          <p:cNvSpPr>
            <a:spLocks noGrp="1" noChangeArrowheads="1"/>
          </p:cNvSpPr>
          <p:nvPr>
            <p:ph type="body" idx="1"/>
          </p:nvPr>
        </p:nvSpPr>
        <p:spPr/>
        <p:txBody>
          <a:bodyPr/>
          <a:lstStyle/>
          <a:p>
            <a:pPr>
              <a:lnSpc>
                <a:spcPct val="90000"/>
              </a:lnSpc>
            </a:pPr>
            <a:r>
              <a:rPr lang="en-GB" altLang="en-US" sz="2800" dirty="0"/>
              <a:t>Places a duty on public authorities (that includes QMUL) to ensure access is available to official information</a:t>
            </a:r>
          </a:p>
          <a:p>
            <a:pPr>
              <a:lnSpc>
                <a:spcPct val="90000"/>
              </a:lnSpc>
            </a:pPr>
            <a:r>
              <a:rPr lang="en-GB" altLang="en-US" sz="2800" dirty="0"/>
              <a:t>Regardless of age, format or origin of the info.</a:t>
            </a:r>
          </a:p>
          <a:p>
            <a:pPr>
              <a:lnSpc>
                <a:spcPct val="90000"/>
              </a:lnSpc>
            </a:pPr>
            <a:r>
              <a:rPr lang="en-GB" altLang="en-US" sz="2800" dirty="0"/>
              <a:t>Each public authority must publish a </a:t>
            </a:r>
            <a:r>
              <a:rPr lang="en-GB" altLang="en-US" sz="2800" b="1" dirty="0"/>
              <a:t>Publication Scheme </a:t>
            </a:r>
            <a:r>
              <a:rPr lang="en-GB" altLang="en-US" sz="2800" dirty="0"/>
              <a:t>which</a:t>
            </a:r>
            <a:r>
              <a:rPr lang="en-GB" altLang="en-US" sz="2800" b="1" dirty="0"/>
              <a:t> </a:t>
            </a:r>
            <a:r>
              <a:rPr lang="en-GB" altLang="en-US" sz="2800" dirty="0"/>
              <a:t>is approved by the ICO. QMUL’s scheme is found on its website at </a:t>
            </a:r>
            <a:r>
              <a:rPr lang="en-GB" sz="2800" dirty="0">
                <a:hlinkClick r:id="rId3"/>
              </a:rPr>
              <a:t>https://www.qmul.ac.uk/about/foi/</a:t>
            </a:r>
            <a:r>
              <a:rPr lang="en-GB" sz="2800" dirty="0"/>
              <a:t> </a:t>
            </a:r>
            <a:endParaRPr lang="en-GB" altLang="en-US" sz="2800" dirty="0"/>
          </a:p>
          <a:p>
            <a:pPr>
              <a:lnSpc>
                <a:spcPct val="90000"/>
              </a:lnSpc>
            </a:pPr>
            <a:endParaRPr lang="en-GB" altLang="en-US" sz="2800" dirty="0"/>
          </a:p>
          <a:p>
            <a:pPr>
              <a:lnSpc>
                <a:spcPct val="90000"/>
              </a:lnSpc>
            </a:pPr>
            <a:endParaRPr lang="en-GB" altLang="en-US" sz="2800" dirty="0"/>
          </a:p>
          <a:p>
            <a:pPr>
              <a:lnSpc>
                <a:spcPct val="90000"/>
              </a:lnSpc>
            </a:pPr>
            <a:endParaRPr lang="en-GB" altLang="en-US" sz="2800" dirty="0"/>
          </a:p>
        </p:txBody>
      </p:sp>
    </p:spTree>
  </p:cSld>
  <p:clrMapOvr>
    <a:masterClrMapping/>
  </p:clrMapOvr>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0" smtClean="0">
            <a:ln>
              <a:noFill/>
            </a:ln>
            <a:solidFill>
              <a:schemeClr val="tx1"/>
            </a:solidFill>
            <a:effectLst/>
            <a:latin typeface="Arial" panose="020B0604020202020204"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GB" altLang="en-US" sz="1800" b="0" i="0" u="none" strike="noStrike" cap="none" normalizeH="0" baseline="0" smtClean="0">
            <a:ln>
              <a:noFill/>
            </a:ln>
            <a:solidFill>
              <a:schemeClr val="tx1"/>
            </a:solidFill>
            <a:effectLst/>
            <a:latin typeface="Arial" panose="020B0604020202020204" pitchFamily="34"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lcf76f155ced4ddcb4097134ff3c332f xmlns="19791a1c-127f-4903-9c1b-70bfcea90a54">
      <Terms xmlns="http://schemas.microsoft.com/office/infopath/2007/PartnerControls"/>
    </lcf76f155ced4ddcb4097134ff3c332f>
    <TaxCatchAll xmlns="d5efd484-15aa-41a0-83f6-0646502cb6d6"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3BA2710B3F9EAF4990DE68CD0ED0C17D" ma:contentTypeVersion="17" ma:contentTypeDescription="Create a new document." ma:contentTypeScope="" ma:versionID="825b033c3d4390b130ddb97169127351">
  <xsd:schema xmlns:xsd="http://www.w3.org/2001/XMLSchema" xmlns:xs="http://www.w3.org/2001/XMLSchema" xmlns:p="http://schemas.microsoft.com/office/2006/metadata/properties" xmlns:ns2="19791a1c-127f-4903-9c1b-70bfcea90a54" xmlns:ns3="ddc2aa69-e24e-4e76-b454-901b7f6c40e1" xmlns:ns4="d5efd484-15aa-41a0-83f6-0646502cb6d6" targetNamespace="http://schemas.microsoft.com/office/2006/metadata/properties" ma:root="true" ma:fieldsID="b1c39dd586e9b8f5b54313ee73c78670" ns2:_="" ns3:_="" ns4:_="">
    <xsd:import namespace="19791a1c-127f-4903-9c1b-70bfcea90a54"/>
    <xsd:import namespace="ddc2aa69-e24e-4e76-b454-901b7f6c40e1"/>
    <xsd:import namespace="d5efd484-15aa-41a0-83f6-0646502cb6d6"/>
    <xsd:element name="properties">
      <xsd:complexType>
        <xsd:sequence>
          <xsd:element name="documentManagement">
            <xsd:complexType>
              <xsd:all>
                <xsd:element ref="ns2:MediaServiceMetadata" minOccurs="0"/>
                <xsd:element ref="ns2:MediaServiceFastMetadata" minOccurs="0"/>
                <xsd:element ref="ns2:MediaServiceDateTaken" minOccurs="0"/>
                <xsd:element ref="ns2:MediaServiceAutoTags" minOccurs="0"/>
                <xsd:element ref="ns2:MediaServiceGenerationTime" minOccurs="0"/>
                <xsd:element ref="ns2:MediaServiceEventHashCode" minOccurs="0"/>
                <xsd:element ref="ns2:MediaLengthInSeconds" minOccurs="0"/>
                <xsd:element ref="ns2:MediaServiceAutoKeyPoints" minOccurs="0"/>
                <xsd:element ref="ns2:MediaServiceKeyPoints" minOccurs="0"/>
                <xsd:element ref="ns3:SharedWithUsers" minOccurs="0"/>
                <xsd:element ref="ns3:SharedWithDetails" minOccurs="0"/>
                <xsd:element ref="ns2:MediaServiceOCR" minOccurs="0"/>
                <xsd:element ref="ns2:lcf76f155ced4ddcb4097134ff3c332f" minOccurs="0"/>
                <xsd:element ref="ns4:TaxCatchAll" minOccurs="0"/>
                <xsd:element ref="ns2:MediaServiceLocation"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9791a1c-127f-4903-9c1b-70bfcea90a5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DateTaken" ma:index="10" nillable="true" ma:displayName="MediaServiceDateTaken" ma:hidden="true" ma:internalName="MediaServiceDateTaken" ma:readOnly="true">
      <xsd:simpleType>
        <xsd:restriction base="dms:Text"/>
      </xsd:simpleType>
    </xsd:element>
    <xsd:element name="MediaServiceAutoTags" ma:index="11" nillable="true" ma:displayName="Tags" ma:internalName="MediaServiceAutoTag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MediaServiceAutoKeyPoints" ma:index="15" nillable="true" ma:displayName="MediaServiceAutoKeyPoints" ma:hidden="true" ma:internalName="MediaServiceAutoKeyPoints" ma:readOnly="true">
      <xsd:simpleType>
        <xsd:restriction base="dms:Note"/>
      </xsd:simpleType>
    </xsd:element>
    <xsd:element name="MediaServiceKeyPoints" ma:index="16" nillable="true" ma:displayName="KeyPoints" ma:internalName="MediaServiceKeyPoints" ma:readOnly="true">
      <xsd:simpleType>
        <xsd:restriction base="dms:Note">
          <xsd:maxLength value="255"/>
        </xsd:restriction>
      </xsd:simpleType>
    </xsd:element>
    <xsd:element name="MediaServiceOCR" ma:index="19" nillable="true" ma:displayName="Extracted Text" ma:internalName="MediaServiceOCR" ma:readOnly="true">
      <xsd:simpleType>
        <xsd:restriction base="dms:Note">
          <xsd:maxLength value="255"/>
        </xsd:restrictio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9c18f9b8-5ae4-4f0b-a238-a922c51e2dda" ma:termSetId="09814cd3-568e-fe90-9814-8d621ff8fb84" ma:anchorId="fba54fb3-c3e1-fe81-a776-ca4b69148c4d" ma:open="true" ma:isKeyword="false">
      <xsd:complexType>
        <xsd:sequence>
          <xsd:element ref="pc:Terms" minOccurs="0" maxOccurs="1"/>
        </xsd:sequence>
      </xsd:complexType>
    </xsd:element>
    <xsd:element name="MediaServiceLocation" ma:index="23" nillable="true" ma:displayName="Location" ma:internalName="MediaServiceLocation" ma:readOnly="true">
      <xsd:simpleType>
        <xsd:restriction base="dms:Text"/>
      </xsd:simpleType>
    </xsd:element>
    <xsd:element name="MediaServiceObjectDetectorVersions" ma:index="24"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ddc2aa69-e24e-4e76-b454-901b7f6c40e1" elementFormDefault="qualified">
    <xsd:import namespace="http://schemas.microsoft.com/office/2006/documentManagement/types"/>
    <xsd:import namespace="http://schemas.microsoft.com/office/infopath/2007/PartnerControls"/>
    <xsd:element name="SharedWithUsers" ma:index="17"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8"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d5efd484-15aa-41a0-83f6-0646502cb6d6" elementFormDefault="qualified">
    <xsd:import namespace="http://schemas.microsoft.com/office/2006/documentManagement/types"/>
    <xsd:import namespace="http://schemas.microsoft.com/office/infopath/2007/PartnerControls"/>
    <xsd:element name="TaxCatchAll" ma:index="22" nillable="true" ma:displayName="Taxonomy Catch All Column" ma:hidden="true" ma:list="{7ec6d2e9-6625-4fde-96dc-2b8bee00e697}" ma:internalName="TaxCatchAll" ma:showField="CatchAllData" ma:web="ddc2aa69-e24e-4e76-b454-901b7f6c40e1">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2348AFA4-7FB3-424B-80D8-855D78E1A480}">
  <ds:schemaRefs>
    <ds:schemaRef ds:uri="http://schemas.microsoft.com/office/2006/metadata/properties"/>
    <ds:schemaRef ds:uri="http://schemas.microsoft.com/office/infopath/2007/PartnerControls"/>
    <ds:schemaRef ds:uri="19791a1c-127f-4903-9c1b-70bfcea90a54"/>
    <ds:schemaRef ds:uri="d5efd484-15aa-41a0-83f6-0646502cb6d6"/>
  </ds:schemaRefs>
</ds:datastoreItem>
</file>

<file path=customXml/itemProps2.xml><?xml version="1.0" encoding="utf-8"?>
<ds:datastoreItem xmlns:ds="http://schemas.openxmlformats.org/officeDocument/2006/customXml" ds:itemID="{DA727D22-C441-42FE-B38D-0212EE3A27E6}">
  <ds:schemaRefs>
    <ds:schemaRef ds:uri="http://schemas.microsoft.com/sharepoint/v3/contenttype/forms"/>
  </ds:schemaRefs>
</ds:datastoreItem>
</file>

<file path=customXml/itemProps3.xml><?xml version="1.0" encoding="utf-8"?>
<ds:datastoreItem xmlns:ds="http://schemas.openxmlformats.org/officeDocument/2006/customXml" ds:itemID="{D9058EDA-144B-404E-AF5F-E0504CD5C225}">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19791a1c-127f-4903-9c1b-70bfcea90a54"/>
    <ds:schemaRef ds:uri="ddc2aa69-e24e-4e76-b454-901b7f6c40e1"/>
    <ds:schemaRef ds:uri="d5efd484-15aa-41a0-83f6-0646502cb6d6"/>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1177</TotalTime>
  <Words>2884</Words>
  <Application>Microsoft Office PowerPoint</Application>
  <PresentationFormat>On-screen Show (4:3)</PresentationFormat>
  <Paragraphs>168</Paragraphs>
  <Slides>19</Slides>
  <Notes>18</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19</vt:i4>
      </vt:variant>
    </vt:vector>
  </HeadingPairs>
  <TitlesOfParts>
    <vt:vector size="21" baseType="lpstr">
      <vt:lpstr>Arial</vt:lpstr>
      <vt:lpstr>Default Design</vt:lpstr>
      <vt:lpstr>PowerPoint Presentation</vt:lpstr>
      <vt:lpstr>Objectives</vt:lpstr>
      <vt:lpstr>The Legislation and the Regulator</vt:lpstr>
      <vt:lpstr>DP or FOI? To release or not to release?</vt:lpstr>
      <vt:lpstr>Data Protection</vt:lpstr>
      <vt:lpstr>Data Protection (cont)</vt:lpstr>
      <vt:lpstr>DP – rights and transfers</vt:lpstr>
      <vt:lpstr>Data processing good practice</vt:lpstr>
      <vt:lpstr>Freedom of Information Act</vt:lpstr>
      <vt:lpstr>Dealing with Requests</vt:lpstr>
      <vt:lpstr>Some FOI Exemptions</vt:lpstr>
      <vt:lpstr>Some DPA Exemptions</vt:lpstr>
      <vt:lpstr>Research</vt:lpstr>
      <vt:lpstr>Examinations </vt:lpstr>
      <vt:lpstr>Dos and Don’ts</vt:lpstr>
      <vt:lpstr>To release or not release</vt:lpstr>
      <vt:lpstr>Other Sources of Guidance</vt:lpstr>
      <vt:lpstr>Questions?</vt:lpstr>
      <vt:lpstr>Contact</vt:lpstr>
    </vt:vector>
  </TitlesOfParts>
  <Company>QMUL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ysw013</dc:creator>
  <cp:lastModifiedBy>Paul Smallcombe</cp:lastModifiedBy>
  <cp:revision>58</cp:revision>
  <dcterms:created xsi:type="dcterms:W3CDTF">2009-08-17T11:40:28Z</dcterms:created>
  <dcterms:modified xsi:type="dcterms:W3CDTF">2023-10-16T15:16:13Z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0x0101003BA2710B3F9EAF4990DE68CD0ED0C17D</vt:lpwstr>
  </property>
  <property fmtid="{D5CDD505-2E9C-101B-9397-08002B2CF9AE}" pid="3" name="Order">
    <vt:r8>118600</vt:r8>
  </property>
</Properties>
</file>