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20"/>
  </p:notesMasterIdLst>
  <p:handoutMasterIdLst>
    <p:handoutMasterId r:id="rId21"/>
  </p:handoutMasterIdLst>
  <p:sldIdLst>
    <p:sldId id="280" r:id="rId5"/>
    <p:sldId id="282" r:id="rId6"/>
    <p:sldId id="285" r:id="rId7"/>
    <p:sldId id="311" r:id="rId8"/>
    <p:sldId id="287" r:id="rId9"/>
    <p:sldId id="291" r:id="rId10"/>
    <p:sldId id="310" r:id="rId11"/>
    <p:sldId id="284" r:id="rId12"/>
    <p:sldId id="288" r:id="rId13"/>
    <p:sldId id="289" r:id="rId14"/>
    <p:sldId id="290" r:id="rId15"/>
    <p:sldId id="292" r:id="rId16"/>
    <p:sldId id="293" r:id="rId17"/>
    <p:sldId id="294" r:id="rId18"/>
    <p:sldId id="281"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6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66"/>
    <p:restoredTop sz="94343" autoAdjust="0"/>
  </p:normalViewPr>
  <p:slideViewPr>
    <p:cSldViewPr snapToGrid="0" snapToObjects="1">
      <p:cViewPr varScale="1">
        <p:scale>
          <a:sx n="60" d="100"/>
          <a:sy n="60" d="100"/>
        </p:scale>
        <p:origin x="592" y="48"/>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46" d="100"/>
          <a:sy n="146" d="100"/>
        </p:scale>
        <p:origin x="463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Hubbard" userId="5a581b08-0c85-4391-a690-495d2e3e4ba3" providerId="ADAL" clId="{965D4909-339C-4BEA-BBE3-1E2F59AD79A1}"/>
    <pc:docChg chg="undo custSel modSld">
      <pc:chgData name="Tim Hubbard" userId="5a581b08-0c85-4391-a690-495d2e3e4ba3" providerId="ADAL" clId="{965D4909-339C-4BEA-BBE3-1E2F59AD79A1}" dt="2024-11-27T10:50:16.161" v="303" actId="20577"/>
      <pc:docMkLst>
        <pc:docMk/>
      </pc:docMkLst>
      <pc:sldChg chg="modSp mod">
        <pc:chgData name="Tim Hubbard" userId="5a581b08-0c85-4391-a690-495d2e3e4ba3" providerId="ADAL" clId="{965D4909-339C-4BEA-BBE3-1E2F59AD79A1}" dt="2024-11-27T10:34:30.837" v="42" actId="20577"/>
        <pc:sldMkLst>
          <pc:docMk/>
          <pc:sldMk cId="4049729249" sldId="282"/>
        </pc:sldMkLst>
        <pc:spChg chg="mod">
          <ac:chgData name="Tim Hubbard" userId="5a581b08-0c85-4391-a690-495d2e3e4ba3" providerId="ADAL" clId="{965D4909-339C-4BEA-BBE3-1E2F59AD79A1}" dt="2024-11-27T10:34:30.837" v="42" actId="20577"/>
          <ac:spMkLst>
            <pc:docMk/>
            <pc:sldMk cId="4049729249" sldId="282"/>
            <ac:spMk id="2" creationId="{5A73FCBA-793A-384A-B126-277CFD6EB427}"/>
          </ac:spMkLst>
        </pc:spChg>
      </pc:sldChg>
      <pc:sldChg chg="modSp mod">
        <pc:chgData name="Tim Hubbard" userId="5a581b08-0c85-4391-a690-495d2e3e4ba3" providerId="ADAL" clId="{965D4909-339C-4BEA-BBE3-1E2F59AD79A1}" dt="2024-11-27T10:39:32.736" v="207" actId="1035"/>
        <pc:sldMkLst>
          <pc:docMk/>
          <pc:sldMk cId="3494792551" sldId="284"/>
        </pc:sldMkLst>
        <pc:spChg chg="mod">
          <ac:chgData name="Tim Hubbard" userId="5a581b08-0c85-4391-a690-495d2e3e4ba3" providerId="ADAL" clId="{965D4909-339C-4BEA-BBE3-1E2F59AD79A1}" dt="2024-11-27T10:39:32.736" v="207" actId="1035"/>
          <ac:spMkLst>
            <pc:docMk/>
            <pc:sldMk cId="3494792551" sldId="284"/>
            <ac:spMk id="3" creationId="{7255C807-878C-2A40-879A-5DBCB17602DA}"/>
          </ac:spMkLst>
        </pc:spChg>
      </pc:sldChg>
      <pc:sldChg chg="modSp mod">
        <pc:chgData name="Tim Hubbard" userId="5a581b08-0c85-4391-a690-495d2e3e4ba3" providerId="ADAL" clId="{965D4909-339C-4BEA-BBE3-1E2F59AD79A1}" dt="2024-11-27T10:36:07.914" v="94" actId="20577"/>
        <pc:sldMkLst>
          <pc:docMk/>
          <pc:sldMk cId="823791485" sldId="285"/>
        </pc:sldMkLst>
        <pc:spChg chg="mod">
          <ac:chgData name="Tim Hubbard" userId="5a581b08-0c85-4391-a690-495d2e3e4ba3" providerId="ADAL" clId="{965D4909-339C-4BEA-BBE3-1E2F59AD79A1}" dt="2024-11-27T10:36:07.914" v="94" actId="20577"/>
          <ac:spMkLst>
            <pc:docMk/>
            <pc:sldMk cId="823791485" sldId="285"/>
            <ac:spMk id="2" creationId="{00000000-0000-0000-0000-000000000000}"/>
          </ac:spMkLst>
        </pc:spChg>
      </pc:sldChg>
      <pc:sldChg chg="modSp mod">
        <pc:chgData name="Tim Hubbard" userId="5a581b08-0c85-4391-a690-495d2e3e4ba3" providerId="ADAL" clId="{965D4909-339C-4BEA-BBE3-1E2F59AD79A1}" dt="2024-11-27T10:37:14.192" v="143" actId="20577"/>
        <pc:sldMkLst>
          <pc:docMk/>
          <pc:sldMk cId="542612846" sldId="287"/>
        </pc:sldMkLst>
        <pc:spChg chg="mod">
          <ac:chgData name="Tim Hubbard" userId="5a581b08-0c85-4391-a690-495d2e3e4ba3" providerId="ADAL" clId="{965D4909-339C-4BEA-BBE3-1E2F59AD79A1}" dt="2024-11-27T10:37:14.192" v="143" actId="20577"/>
          <ac:spMkLst>
            <pc:docMk/>
            <pc:sldMk cId="542612846" sldId="287"/>
            <ac:spMk id="2" creationId="{00000000-0000-0000-0000-000000000000}"/>
          </ac:spMkLst>
        </pc:spChg>
      </pc:sldChg>
      <pc:sldChg chg="modSp mod">
        <pc:chgData name="Tim Hubbard" userId="5a581b08-0c85-4391-a690-495d2e3e4ba3" providerId="ADAL" clId="{965D4909-339C-4BEA-BBE3-1E2F59AD79A1}" dt="2024-11-27T10:39:59.744" v="218" actId="20577"/>
        <pc:sldMkLst>
          <pc:docMk/>
          <pc:sldMk cId="768447206" sldId="289"/>
        </pc:sldMkLst>
        <pc:spChg chg="mod">
          <ac:chgData name="Tim Hubbard" userId="5a581b08-0c85-4391-a690-495d2e3e4ba3" providerId="ADAL" clId="{965D4909-339C-4BEA-BBE3-1E2F59AD79A1}" dt="2024-11-27T10:39:59.744" v="218" actId="20577"/>
          <ac:spMkLst>
            <pc:docMk/>
            <pc:sldMk cId="768447206" sldId="289"/>
            <ac:spMk id="2" creationId="{00000000-0000-0000-0000-000000000000}"/>
          </ac:spMkLst>
        </pc:spChg>
      </pc:sldChg>
      <pc:sldChg chg="modSp mod">
        <pc:chgData name="Tim Hubbard" userId="5a581b08-0c85-4391-a690-495d2e3e4ba3" providerId="ADAL" clId="{965D4909-339C-4BEA-BBE3-1E2F59AD79A1}" dt="2024-11-27T10:50:16.161" v="303" actId="20577"/>
        <pc:sldMkLst>
          <pc:docMk/>
          <pc:sldMk cId="4197697658" sldId="291"/>
        </pc:sldMkLst>
        <pc:spChg chg="mod">
          <ac:chgData name="Tim Hubbard" userId="5a581b08-0c85-4391-a690-495d2e3e4ba3" providerId="ADAL" clId="{965D4909-339C-4BEA-BBE3-1E2F59AD79A1}" dt="2024-11-27T10:50:16.161" v="303" actId="20577"/>
          <ac:spMkLst>
            <pc:docMk/>
            <pc:sldMk cId="4197697658" sldId="291"/>
            <ac:spMk id="2" creationId="{00000000-0000-0000-0000-000000000000}"/>
          </ac:spMkLst>
        </pc:spChg>
        <pc:spChg chg="mod">
          <ac:chgData name="Tim Hubbard" userId="5a581b08-0c85-4391-a690-495d2e3e4ba3" providerId="ADAL" clId="{965D4909-339C-4BEA-BBE3-1E2F59AD79A1}" dt="2024-11-27T10:49:21.012" v="236" actId="20577"/>
          <ac:spMkLst>
            <pc:docMk/>
            <pc:sldMk cId="4197697658" sldId="291"/>
            <ac:spMk id="3" creationId="{00000000-0000-0000-0000-000000000000}"/>
          </ac:spMkLst>
        </pc:spChg>
      </pc:sldChg>
      <pc:sldChg chg="modSp mod">
        <pc:chgData name="Tim Hubbard" userId="5a581b08-0c85-4391-a690-495d2e3e4ba3" providerId="ADAL" clId="{965D4909-339C-4BEA-BBE3-1E2F59AD79A1}" dt="2024-11-27T10:40:48.056" v="232" actId="20577"/>
        <pc:sldMkLst>
          <pc:docMk/>
          <pc:sldMk cId="4054750908" sldId="292"/>
        </pc:sldMkLst>
        <pc:spChg chg="mod">
          <ac:chgData name="Tim Hubbard" userId="5a581b08-0c85-4391-a690-495d2e3e4ba3" providerId="ADAL" clId="{965D4909-339C-4BEA-BBE3-1E2F59AD79A1}" dt="2024-11-27T10:40:48.056" v="232" actId="20577"/>
          <ac:spMkLst>
            <pc:docMk/>
            <pc:sldMk cId="4054750908" sldId="292"/>
            <ac:spMk id="2" creationId="{00000000-0000-0000-0000-000000000000}"/>
          </ac:spMkLst>
        </pc:spChg>
      </pc:sldChg>
      <pc:sldChg chg="modSp mod">
        <pc:chgData name="Tim Hubbard" userId="5a581b08-0c85-4391-a690-495d2e3e4ba3" providerId="ADAL" clId="{965D4909-339C-4BEA-BBE3-1E2F59AD79A1}" dt="2024-11-27T10:34:18.131" v="38" actId="255"/>
        <pc:sldMkLst>
          <pc:docMk/>
          <pc:sldMk cId="2433707986" sldId="310"/>
        </pc:sldMkLst>
        <pc:spChg chg="mod">
          <ac:chgData name="Tim Hubbard" userId="5a581b08-0c85-4391-a690-495d2e3e4ba3" providerId="ADAL" clId="{965D4909-339C-4BEA-BBE3-1E2F59AD79A1}" dt="2024-11-27T10:34:18.131" v="38" actId="255"/>
          <ac:spMkLst>
            <pc:docMk/>
            <pc:sldMk cId="2433707986" sldId="310"/>
            <ac:spMk id="12" creationId="{8D458049-804F-4654-9347-080467F372F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1D3CA-895E-914C-9EFC-80587028E7C3}" type="datetimeFigureOut">
              <a:rPr lang="en-US" smtClean="0"/>
              <a:t>11/27/2024</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r>
              <a:rPr lang="en-GB" dirty="0"/>
              <a:t>Always use a title/intro slide at the start of your presentation. Choose the appropriate version by faculty or this slide version for professional services.</a:t>
            </a:r>
          </a:p>
          <a:p>
            <a:endParaRPr lang="en-GB" dirty="0"/>
          </a:p>
          <a:p>
            <a:r>
              <a:rPr lang="en-GB" dirty="0"/>
              <a:t>Title slide option 1 – blue background. Queen Mary logo version</a:t>
            </a:r>
          </a:p>
          <a:p>
            <a:endParaRPr dirty="0"/>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GB" sz="1200" dirty="0">
                <a:ea typeface="Calibri" panose="020F0502020204030204" pitchFamily="34" charset="0"/>
              </a:rPr>
              <a:t>This Framework has been introduced</a:t>
            </a:r>
            <a:r>
              <a:rPr lang="en-GB" sz="1200" baseline="0" dirty="0">
                <a:ea typeface="Calibri" panose="020F0502020204030204" pitchFamily="34" charset="0"/>
              </a:rPr>
              <a:t> for the first time this round and builds on the criteria that have been used in previous rounds. The aim is that this Framework will also to be used in preparing for appraisals/annual reviews, discussing career trajectories/plans, and identifying development opportunities.</a:t>
            </a:r>
          </a:p>
          <a:p>
            <a:pPr marL="342900" indent="-342900">
              <a:buFont typeface="Wingdings" panose="05000000000000000000" pitchFamily="2" charset="2"/>
              <a:buChar char="q"/>
            </a:pPr>
            <a:r>
              <a:rPr lang="en-GB" sz="1200" dirty="0">
                <a:ea typeface="Calibri" panose="020F0502020204030204" pitchFamily="34" charset="0"/>
              </a:rPr>
              <a:t>Thresholds clarify the minimum requirements at each level.</a:t>
            </a:r>
          </a:p>
          <a:p>
            <a:pPr marL="342900" indent="-342900">
              <a:buFont typeface="Wingdings" panose="05000000000000000000" pitchFamily="2" charset="2"/>
              <a:buChar char="q"/>
            </a:pPr>
            <a:r>
              <a:rPr lang="en-GB" sz="1200" dirty="0"/>
              <a:t>The scope of activities and examples of excellence reflect the range of work at a large, multi-faculty university. They are not exhaustive.</a:t>
            </a:r>
          </a:p>
          <a:p>
            <a:pPr marL="342900" indent="-342900">
              <a:buFont typeface="Wingdings" panose="05000000000000000000" pitchFamily="2" charset="2"/>
              <a:buChar char="q"/>
            </a:pPr>
            <a:r>
              <a:rPr lang="en-GB" sz="1200" dirty="0"/>
              <a:t>In making decisions about which to apply, applicants should have regard to the context of their discipline(s).</a:t>
            </a:r>
          </a:p>
          <a:p>
            <a:pPr marL="342900" indent="-342900">
              <a:buFont typeface="Wingdings" panose="05000000000000000000" pitchFamily="2" charset="2"/>
              <a:buChar char="q"/>
            </a:pPr>
            <a:r>
              <a:rPr lang="en-GB" sz="1200" dirty="0"/>
              <a:t>Context of national or international collaboration important. There is no assumption that international collaboration is inherently more significant than one undertaken with national partners.</a:t>
            </a:r>
            <a:endParaRPr lang="en-GB" dirty="0"/>
          </a:p>
        </p:txBody>
      </p:sp>
    </p:spTree>
    <p:extLst>
      <p:ext uri="{BB962C8B-B14F-4D97-AF65-F5344CB8AC3E}">
        <p14:creationId xmlns:p14="http://schemas.microsoft.com/office/powerpoint/2010/main" val="3887619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01097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33F7C3A-F448-D944-9D88-3EDB6ABF3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3266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21641BB0-7E70-F240-9BAE-6DC84003E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18233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6B7E2299-C421-E849-832C-C478DFF36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64144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205D391D-1B5D-4447-97E2-4EC1FE2C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spTree>
    <p:extLst>
      <p:ext uri="{BB962C8B-B14F-4D97-AF65-F5344CB8AC3E}">
        <p14:creationId xmlns:p14="http://schemas.microsoft.com/office/powerpoint/2010/main" val="260543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618C8CF2-6DBA-5B49-8C1E-F39A215EF9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Rectangle 6">
            <a:extLst>
              <a:ext uri="{FF2B5EF4-FFF2-40B4-BE49-F238E27FC236}">
                <a16:creationId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spTree>
    <p:extLst>
      <p:ext uri="{BB962C8B-B14F-4D97-AF65-F5344CB8AC3E}">
        <p14:creationId xmlns:p14="http://schemas.microsoft.com/office/powerpoint/2010/main" val="171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2B3D91E7-F7A6-CE49-A771-CED61399C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Tree>
    <p:extLst>
      <p:ext uri="{BB962C8B-B14F-4D97-AF65-F5344CB8AC3E}">
        <p14:creationId xmlns:p14="http://schemas.microsoft.com/office/powerpoint/2010/main" val="351155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391269-D57D-EC4C-995D-4197E4BCAB24}"/>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8B034-A07B-4445-8EA4-75DE7390D83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87A2D795-2A6B-FE42-981B-CA1EFEE70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C4D77AE8-971B-7D4F-9150-0EBF3F9B79DC}"/>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6">
            <a:extLst>
              <a:ext uri="{FF2B5EF4-FFF2-40B4-BE49-F238E27FC236}">
                <a16:creationId xmlns:a16="http://schemas.microsoft.com/office/drawing/2014/main" id="{D3BE87CD-0A46-ED47-BBAA-4FF893691014}"/>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7" name="Text Placeholder 13">
            <a:extLst>
              <a:ext uri="{FF2B5EF4-FFF2-40B4-BE49-F238E27FC236}">
                <a16:creationId xmlns:a16="http://schemas.microsoft.com/office/drawing/2014/main" id="{67A68F5B-7974-2942-9970-F95A19C9C5B3}"/>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8" name="Text Placeholder 13">
            <a:extLst>
              <a:ext uri="{FF2B5EF4-FFF2-40B4-BE49-F238E27FC236}">
                <a16:creationId xmlns:a16="http://schemas.microsoft.com/office/drawing/2014/main" id="{3BAE9D39-48EB-1A42-82CD-D3C78E93619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3FC22EA5-6393-E140-848A-829151E8B6E9}"/>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394699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50855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E9B81D-CFF9-464E-8A79-A2B3E7D8D20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E5A0B-7B3A-FB47-A2A9-307241FC79A4}"/>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EF1A1B74-867B-B14E-B66E-5083ED51EF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3B20DDBD-E7C3-2A4E-AF70-267CA350997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F2873485-505F-F843-B767-1CD87B19C58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1081B6B-EBC4-434C-917D-1594015C1678}"/>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335C7777-EFCD-D647-B21B-C9EBC3D904ED}"/>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4" name="Text Placeholder 11">
            <a:extLst>
              <a:ext uri="{FF2B5EF4-FFF2-40B4-BE49-F238E27FC236}">
                <a16:creationId xmlns:a16="http://schemas.microsoft.com/office/drawing/2014/main" id="{F27EFC8E-2BDB-4C49-97A1-0229B91FA73B}"/>
              </a:ext>
            </a:extLst>
          </p:cNvPr>
          <p:cNvSpPr>
            <a:spLocks noGrp="1"/>
          </p:cNvSpPr>
          <p:nvPr>
            <p:ph type="body" sz="quarter" idx="14" hasCustomPrompt="1"/>
          </p:nvPr>
        </p:nvSpPr>
        <p:spPr>
          <a:xfrm>
            <a:off x="4498975" y="1939926"/>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CCC8DE0-5860-BB42-AB37-200D82CCDDA1}"/>
              </a:ext>
            </a:extLst>
          </p:cNvPr>
          <p:cNvSpPr>
            <a:spLocks noGrp="1"/>
          </p:cNvSpPr>
          <p:nvPr>
            <p:ph type="body" sz="quarter" idx="15" hasCustomPrompt="1"/>
          </p:nvPr>
        </p:nvSpPr>
        <p:spPr>
          <a:xfrm>
            <a:off x="4524375" y="2663826"/>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1">
            <a:extLst>
              <a:ext uri="{FF2B5EF4-FFF2-40B4-BE49-F238E27FC236}">
                <a16:creationId xmlns:a16="http://schemas.microsoft.com/office/drawing/2014/main" id="{F45B78F1-09FD-FC4F-8ECA-003422CECFC8}"/>
              </a:ext>
            </a:extLst>
          </p:cNvPr>
          <p:cNvSpPr>
            <a:spLocks noGrp="1"/>
          </p:cNvSpPr>
          <p:nvPr>
            <p:ph type="body" sz="quarter" idx="16" hasCustomPrompt="1"/>
          </p:nvPr>
        </p:nvSpPr>
        <p:spPr>
          <a:xfrm>
            <a:off x="7585422" y="1932123"/>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D062B221-63BE-594D-ADAE-5A91F3176A39}"/>
              </a:ext>
            </a:extLst>
          </p:cNvPr>
          <p:cNvSpPr>
            <a:spLocks noGrp="1"/>
          </p:cNvSpPr>
          <p:nvPr>
            <p:ph type="body" sz="quarter" idx="17" hasCustomPrompt="1"/>
          </p:nvPr>
        </p:nvSpPr>
        <p:spPr>
          <a:xfrm>
            <a:off x="7610822" y="2656023"/>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00455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en Mary intro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2A28E-93DD-4C47-8E2D-106BD2D2B93A}"/>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1D358EF1-6636-3C4C-BAC5-6258078CE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9" name="Text Placeholder 6">
            <a:extLst>
              <a:ext uri="{FF2B5EF4-FFF2-40B4-BE49-F238E27FC236}">
                <a16:creationId xmlns:a16="http://schemas.microsoft.com/office/drawing/2014/main" id="{7195A221-D01C-CE4E-BA65-800C8E3B2EB7}"/>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0" name="Text Placeholder 11">
            <a:extLst>
              <a:ext uri="{FF2B5EF4-FFF2-40B4-BE49-F238E27FC236}">
                <a16:creationId xmlns:a16="http://schemas.microsoft.com/office/drawing/2014/main" id="{82BBB134-7F6E-D944-A43C-26D64882678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1798368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B7E1F80-014B-BC4D-AA53-2828E7178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0739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1D84CDB0-E405-7A40-A4D0-E4BC2E650D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6763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1422B183-9669-FC4F-86B0-D8C1DF495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132513"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24493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17E24E7-39AD-CC4E-A47C-F2BA74702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70127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dirty="0"/>
          </a:p>
        </p:txBody>
      </p:sp>
      <p:sp>
        <p:nvSpPr>
          <p:cNvPr id="3" name="Rectangle 2">
            <a:extLst>
              <a:ext uri="{FF2B5EF4-FFF2-40B4-BE49-F238E27FC236}">
                <a16:creationId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AE2E62EA-B7D0-1D44-B889-3231F7B61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8" name="Rectangle 7">
            <a:extLst>
              <a:ext uri="{FF2B5EF4-FFF2-40B4-BE49-F238E27FC236}">
                <a16:creationId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22477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dirty="0"/>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596FACC9-FEEA-0441-8825-67FE09ADB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dirty="0"/>
              <a:t>[Impact heading line 1]</a:t>
            </a:r>
            <a:br>
              <a:rPr lang="en-US" dirty="0"/>
            </a:br>
            <a:r>
              <a:rPr lang="en-US" dirty="0"/>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dirty="0"/>
              <a:t>Use this design for one line statements]</a:t>
            </a:r>
          </a:p>
          <a:p>
            <a:endParaRPr lang="en-US" dirty="0"/>
          </a:p>
        </p:txBody>
      </p:sp>
    </p:spTree>
    <p:extLst>
      <p:ext uri="{BB962C8B-B14F-4D97-AF65-F5344CB8AC3E}">
        <p14:creationId xmlns:p14="http://schemas.microsoft.com/office/powerpoint/2010/main" val="12076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en Mary intro slide with partner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73229E-51B7-7046-949E-F60964D39160}"/>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BF407A5-2D28-044D-AAAA-425FDFDB4863}"/>
              </a:ext>
            </a:extLst>
          </p:cNvPr>
          <p:cNvSpPr txBox="1"/>
          <p:nvPr userDrawn="1"/>
        </p:nvSpPr>
        <p:spPr>
          <a:xfrm>
            <a:off x="1370676" y="3421597"/>
            <a:ext cx="9251347"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dirty="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6C759B-85E6-6444-A28C-46AE76E41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11" name="Text Placeholder 6">
            <a:extLst>
              <a:ext uri="{FF2B5EF4-FFF2-40B4-BE49-F238E27FC236}">
                <a16:creationId xmlns:a16="http://schemas.microsoft.com/office/drawing/2014/main" id="{53FCD3C6-A736-A64B-9903-D6EF94454548}"/>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2" name="Text Placeholder 11">
            <a:extLst>
              <a:ext uri="{FF2B5EF4-FFF2-40B4-BE49-F238E27FC236}">
                <a16:creationId xmlns:a16="http://schemas.microsoft.com/office/drawing/2014/main" id="{80348B4C-2851-5240-B5B7-6C038655BA3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
        <p:nvSpPr>
          <p:cNvPr id="4" name="Picture Placeholder 3">
            <a:extLst>
              <a:ext uri="{FF2B5EF4-FFF2-40B4-BE49-F238E27FC236}">
                <a16:creationId xmlns:a16="http://schemas.microsoft.com/office/drawing/2014/main" id="{F526D589-FFA6-5A42-B735-CAEA52177C02}"/>
              </a:ext>
            </a:extLst>
          </p:cNvPr>
          <p:cNvSpPr>
            <a:spLocks noGrp="1"/>
          </p:cNvSpPr>
          <p:nvPr>
            <p:ph type="pic" sz="quarter" idx="12" hasCustomPrompt="1"/>
          </p:nvPr>
        </p:nvSpPr>
        <p:spPr>
          <a:xfrm>
            <a:off x="1450975" y="5700713"/>
            <a:ext cx="1476375" cy="536575"/>
          </a:xfrm>
          <a:prstGeom prst="rect">
            <a:avLst/>
          </a:prstGeom>
          <a:solidFill>
            <a:schemeClr val="bg1"/>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800" dirty="0">
                <a:solidFill>
                  <a:schemeClr val="tx1"/>
                </a:solidFill>
                <a:latin typeface="Arial" panose="020B0604020202020204" pitchFamily="34" charset="0"/>
                <a:cs typeface="Arial" panose="020B0604020202020204" pitchFamily="34" charset="0"/>
              </a:rPr>
              <a:t>Position for Partner Brand logo (if </a:t>
            </a:r>
            <a:r>
              <a:rPr lang="en-US" sz="800" dirty="0" err="1">
                <a:solidFill>
                  <a:schemeClr val="tx1"/>
                </a:solidFill>
                <a:latin typeface="Arial" panose="020B0604020202020204" pitchFamily="34" charset="0"/>
                <a:cs typeface="Arial" panose="020B0604020202020204" pitchFamily="34" charset="0"/>
              </a:rPr>
              <a:t>req</a:t>
            </a:r>
            <a:r>
              <a:rPr lang="en-US" sz="8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376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en Mary intro slide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38773A-544C-004C-B8E5-C118498FBDB6}"/>
              </a:ext>
            </a:extLst>
          </p:cNvPr>
          <p:cNvSpPr txBox="1"/>
          <p:nvPr userDrawn="1"/>
        </p:nvSpPr>
        <p:spPr>
          <a:xfrm>
            <a:off x="1369398" y="3417116"/>
            <a:ext cx="10458677"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dirty="0">
              <a:solidFill>
                <a:srgbClr val="17336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79CF77-92E9-7E40-A00D-D1ECFDC2823B}"/>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E29B203B-68DE-B243-859C-24ED49D5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4"/>
            <a:ext cx="5295607" cy="1411329"/>
          </a:xfrm>
          <a:prstGeom prst="rect">
            <a:avLst/>
          </a:prstGeom>
        </p:spPr>
      </p:pic>
      <p:sp>
        <p:nvSpPr>
          <p:cNvPr id="7" name="Text Placeholder 6">
            <a:extLst>
              <a:ext uri="{FF2B5EF4-FFF2-40B4-BE49-F238E27FC236}">
                <a16:creationId xmlns:a16="http://schemas.microsoft.com/office/drawing/2014/main" id="{BEEDE5C2-A269-0947-922F-7D0BDA794734}"/>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2" name="Text Placeholder 11">
            <a:extLst>
              <a:ext uri="{FF2B5EF4-FFF2-40B4-BE49-F238E27FC236}">
                <a16:creationId xmlns:a16="http://schemas.microsoft.com/office/drawing/2014/main" id="{2299F151-D138-2F4D-AEBD-F6B79232D5D7}"/>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37275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en Mary intro slide IMAGE BACKGROUND">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957C244-1AF0-1944-9648-F60732089731}"/>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pic>
        <p:nvPicPr>
          <p:cNvPr id="5" name="Picture 4">
            <a:extLst>
              <a:ext uri="{FF2B5EF4-FFF2-40B4-BE49-F238E27FC236}">
                <a16:creationId xmlns:a16="http://schemas.microsoft.com/office/drawing/2014/main" id="{700D190A-1F8E-9F4D-919E-3A27D8941D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154" y="620714"/>
            <a:ext cx="5289841" cy="1405794"/>
          </a:xfrm>
          <a:prstGeom prst="rect">
            <a:avLst/>
          </a:prstGeom>
        </p:spPr>
      </p:pic>
      <p:sp>
        <p:nvSpPr>
          <p:cNvPr id="6" name="Text Placeholder 6">
            <a:extLst>
              <a:ext uri="{FF2B5EF4-FFF2-40B4-BE49-F238E27FC236}">
                <a16:creationId xmlns:a16="http://schemas.microsoft.com/office/drawing/2014/main" id="{36C3AA20-8480-C547-924C-76952CCC75E3}"/>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7" name="Text Placeholder 11">
            <a:extLst>
              <a:ext uri="{FF2B5EF4-FFF2-40B4-BE49-F238E27FC236}">
                <a16:creationId xmlns:a16="http://schemas.microsoft.com/office/drawing/2014/main" id="{7A5C0B4B-C0C1-AA45-953B-7364DEBEDECA}"/>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189189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56BAC16-84EC-ED45-AE71-F9DDD8F50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dirty="0"/>
              <a:t>[Video title]</a:t>
            </a:r>
          </a:p>
        </p:txBody>
      </p:sp>
    </p:spTree>
    <p:extLst>
      <p:ext uri="{BB962C8B-B14F-4D97-AF65-F5344CB8AC3E}">
        <p14:creationId xmlns:p14="http://schemas.microsoft.com/office/powerpoint/2010/main" val="2669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en Mary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3FFB0-93C8-774B-BD5F-D4C23DF5AC8B}"/>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131DADA-785F-444B-882D-6DB2F36C9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996" y="625929"/>
            <a:ext cx="5233494" cy="1398814"/>
          </a:xfrm>
          <a:prstGeom prst="rect">
            <a:avLst/>
          </a:prstGeom>
        </p:spPr>
      </p:pic>
      <p:sp>
        <p:nvSpPr>
          <p:cNvPr id="6" name="Text Placeholder 6">
            <a:extLst>
              <a:ext uri="{FF2B5EF4-FFF2-40B4-BE49-F238E27FC236}">
                <a16:creationId xmlns:a16="http://schemas.microsoft.com/office/drawing/2014/main" id="{0F82510D-D65F-CB44-801A-ADEEEFE14C21}"/>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[section divider title]</a:t>
            </a:r>
          </a:p>
        </p:txBody>
      </p:sp>
      <p:sp>
        <p:nvSpPr>
          <p:cNvPr id="7" name="Text Placeholder 11">
            <a:extLst>
              <a:ext uri="{FF2B5EF4-FFF2-40B4-BE49-F238E27FC236}">
                <a16:creationId xmlns:a16="http://schemas.microsoft.com/office/drawing/2014/main" id="{0663489E-CE91-9943-9C8C-61A108690BB1}"/>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395631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404932" y="1902659"/>
            <a:ext cx="3081099" cy="4322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0000"/>
              </a:lnSpc>
            </a:pPr>
            <a:r>
              <a:rPr lang="en-GB" sz="2800" b="0" dirty="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dirty="0">
                <a:solidFill>
                  <a:srgbClr val="17336F"/>
                </a:solidFill>
                <a:latin typeface="Arial" panose="020B0604020202020204" pitchFamily="34" charset="0"/>
                <a:cs typeface="Arial" panose="020B0604020202020204" pitchFamily="34" charset="0"/>
              </a:rPr>
            </a:br>
            <a:r>
              <a:rPr lang="en-GB" sz="2800" b="0" dirty="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dirty="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dirty="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4539819" y="1945644"/>
            <a:ext cx="6208863" cy="3477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0000"/>
              </a:lnSpc>
            </a:pPr>
            <a:r>
              <a:rPr lang="en-GB" sz="2000" b="0" dirty="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dirty="0">
                <a:solidFill>
                  <a:schemeClr val="tx2">
                    <a:lumMod val="50000"/>
                  </a:schemeClr>
                </a:solidFill>
                <a:latin typeface="Arial" panose="020B0604020202020204" pitchFamily="34" charset="0"/>
                <a:cs typeface="Arial" panose="020B0604020202020204" pitchFamily="34" charset="0"/>
              </a:rPr>
            </a:br>
            <a:r>
              <a:rPr lang="en-GB" sz="2000" b="0" dirty="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dirty="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dirty="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dirty="0">
                <a:solidFill>
                  <a:schemeClr val="tx1"/>
                </a:solidFill>
                <a:latin typeface="Arial" panose="020B0604020202020204" pitchFamily="34" charset="0"/>
                <a:cs typeface="Arial" panose="020B0604020202020204" pitchFamily="34" charset="0"/>
              </a:rPr>
              <a:t>Introduction to Queen Mary</a:t>
            </a:r>
            <a:endParaRPr dirty="0">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925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Tree>
    <p:extLst>
      <p:ext uri="{BB962C8B-B14F-4D97-AF65-F5344CB8AC3E}">
        <p14:creationId xmlns:p14="http://schemas.microsoft.com/office/powerpoint/2010/main" val="23846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668" r:id="rId3"/>
    <p:sldLayoutId id="2147483669" r:id="rId4"/>
    <p:sldLayoutId id="2147483670" r:id="rId5"/>
    <p:sldLayoutId id="2147483680" r:id="rId6"/>
    <p:sldLayoutId id="2147483681" r:id="rId7"/>
    <p:sldLayoutId id="2147483685" r:id="rId8"/>
    <p:sldLayoutId id="2147483709" r:id="rId9"/>
    <p:sldLayoutId id="2147483687" r:id="rId10"/>
    <p:sldLayoutId id="2147483701" r:id="rId11"/>
    <p:sldLayoutId id="2147483688" r:id="rId12"/>
    <p:sldLayoutId id="2147483702" r:id="rId13"/>
    <p:sldLayoutId id="2147483689" r:id="rId14"/>
    <p:sldLayoutId id="2147483703" r:id="rId15"/>
    <p:sldLayoutId id="2147483699" r:id="rId16"/>
    <p:sldLayoutId id="2147483704" r:id="rId17"/>
    <p:sldLayoutId id="2147483690" r:id="rId18"/>
    <p:sldLayoutId id="2147483705" r:id="rId19"/>
    <p:sldLayoutId id="2147483692" r:id="rId20"/>
    <p:sldLayoutId id="2147483706" r:id="rId21"/>
    <p:sldLayoutId id="2147483693" r:id="rId22"/>
    <p:sldLayoutId id="2147483707" r:id="rId23"/>
    <p:sldLayoutId id="2147483694" r:id="rId24"/>
    <p:sldLayoutId id="2147483695" r:id="rId25"/>
    <p:sldLayoutId id="2147483696" r:id="rId26"/>
    <p:sldLayoutId id="214748369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hr.qmul.ac.uk/procedures/promotion/"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658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397000"/>
            <a:ext cx="9367838" cy="4366491"/>
          </a:xfrm>
        </p:spPr>
        <p:txBody>
          <a:bodyPr/>
          <a:lstStyle/>
          <a:p>
            <a:r>
              <a:rPr lang="en-GB" b="1" dirty="0"/>
              <a:t>Focus on evidence: </a:t>
            </a:r>
            <a:r>
              <a:rPr lang="en-GB" sz="2400" dirty="0"/>
              <a:t>for example, leadership roles you have undertaken, student feedback on your teaching, publications, grant applications and funding</a:t>
            </a:r>
            <a:endParaRPr lang="en-GB" dirty="0"/>
          </a:p>
          <a:p>
            <a:r>
              <a:rPr lang="en-GB" b="1" dirty="0"/>
              <a:t>Align to the Framework: </a:t>
            </a:r>
            <a:r>
              <a:rPr lang="en-GB" sz="2400" dirty="0"/>
              <a:t>identify which Areas of contribution your evidence is aligned to; ensure you can demonstrate excellence and impact in delivery, development and leadership (using the examples/criteria shown in the Academic Careers Framework)</a:t>
            </a:r>
          </a:p>
          <a:p>
            <a:r>
              <a:rPr lang="en-GB" b="1" dirty="0"/>
              <a:t>Follow the guidelines: </a:t>
            </a:r>
            <a:r>
              <a:rPr lang="en-GB" sz="2400" dirty="0"/>
              <a:t>Read them carefully and ensure you complete all sections of the application form. Gaps in information, CVs in an incorrect format, or not providing evidence in sufficient Areas of contribution would result in your application being rejected. </a:t>
            </a:r>
            <a:endParaRPr lang="en-GB" dirty="0"/>
          </a:p>
          <a:p>
            <a:endParaRPr lang="en-GB" dirty="0"/>
          </a:p>
        </p:txBody>
      </p:sp>
      <p:sp>
        <p:nvSpPr>
          <p:cNvPr id="3" name="Text Placeholder 2"/>
          <p:cNvSpPr>
            <a:spLocks noGrp="1"/>
          </p:cNvSpPr>
          <p:nvPr>
            <p:ph type="body" sz="quarter" idx="11"/>
          </p:nvPr>
        </p:nvSpPr>
        <p:spPr/>
        <p:txBody>
          <a:bodyPr/>
          <a:lstStyle/>
          <a:p>
            <a:r>
              <a:rPr lang="en-GB" dirty="0"/>
              <a:t>Building a case</a:t>
            </a:r>
          </a:p>
        </p:txBody>
      </p:sp>
    </p:spTree>
    <p:extLst>
      <p:ext uri="{BB962C8B-B14F-4D97-AF65-F5344CB8AC3E}">
        <p14:creationId xmlns:p14="http://schemas.microsoft.com/office/powerpoint/2010/main" val="76844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b="1" dirty="0"/>
              <a:t>Contractual designation: </a:t>
            </a:r>
            <a:r>
              <a:rPr lang="en-GB" sz="2400" dirty="0"/>
              <a:t>Select your current pathway; it’s not possible to change pathways via the academic promotions process.</a:t>
            </a:r>
          </a:p>
          <a:p>
            <a:endParaRPr lang="en-GB" sz="2400" dirty="0"/>
          </a:p>
          <a:p>
            <a:r>
              <a:rPr lang="en-GB" b="1" dirty="0"/>
              <a:t>Description of contribution: </a:t>
            </a:r>
            <a:r>
              <a:rPr lang="en-GB" sz="2400" dirty="0"/>
              <a:t>Three strong narratives present better than six vague ones; be concise and back up statements with evidence; do not exceed an average of 500 words per narrative.</a:t>
            </a:r>
            <a:endParaRPr lang="en-GB" sz="2000" dirty="0"/>
          </a:p>
        </p:txBody>
      </p:sp>
      <p:sp>
        <p:nvSpPr>
          <p:cNvPr id="3" name="Text Placeholder 2"/>
          <p:cNvSpPr>
            <a:spLocks noGrp="1"/>
          </p:cNvSpPr>
          <p:nvPr>
            <p:ph type="body" sz="quarter" idx="11"/>
          </p:nvPr>
        </p:nvSpPr>
        <p:spPr>
          <a:xfrm>
            <a:off x="1336675" y="519113"/>
            <a:ext cx="8125980" cy="877887"/>
          </a:xfrm>
        </p:spPr>
        <p:txBody>
          <a:bodyPr/>
          <a:lstStyle/>
          <a:p>
            <a:r>
              <a:rPr lang="en-GB" dirty="0"/>
              <a:t>Completing the Application form:</a:t>
            </a:r>
          </a:p>
          <a:p>
            <a:r>
              <a:rPr lang="en-GB" dirty="0"/>
              <a:t>Hints and tips</a:t>
            </a:r>
          </a:p>
        </p:txBody>
      </p:sp>
      <p:pic>
        <p:nvPicPr>
          <p:cNvPr id="5" name="Picture 4">
            <a:extLst>
              <a:ext uri="{FF2B5EF4-FFF2-40B4-BE49-F238E27FC236}">
                <a16:creationId xmlns:a16="http://schemas.microsoft.com/office/drawing/2014/main" id="{038435D7-1224-4140-8B8E-8289781B25AC}"/>
              </a:ext>
            </a:extLst>
          </p:cNvPr>
          <p:cNvPicPr>
            <a:picLocks noChangeAspect="1"/>
          </p:cNvPicPr>
          <p:nvPr/>
        </p:nvPicPr>
        <p:blipFill>
          <a:blip r:embed="rId2"/>
          <a:stretch>
            <a:fillRect/>
          </a:stretch>
        </p:blipFill>
        <p:spPr>
          <a:xfrm>
            <a:off x="3052879" y="2740297"/>
            <a:ext cx="6134415" cy="514376"/>
          </a:xfrm>
          <a:prstGeom prst="rect">
            <a:avLst/>
          </a:prstGeom>
        </p:spPr>
      </p:pic>
      <p:pic>
        <p:nvPicPr>
          <p:cNvPr id="9" name="Picture 8">
            <a:extLst>
              <a:ext uri="{FF2B5EF4-FFF2-40B4-BE49-F238E27FC236}">
                <a16:creationId xmlns:a16="http://schemas.microsoft.com/office/drawing/2014/main" id="{6052E519-37D1-4C1C-8374-D965D907613A}"/>
              </a:ext>
            </a:extLst>
          </p:cNvPr>
          <p:cNvPicPr>
            <a:picLocks noChangeAspect="1"/>
          </p:cNvPicPr>
          <p:nvPr/>
        </p:nvPicPr>
        <p:blipFill>
          <a:blip r:embed="rId3"/>
          <a:stretch>
            <a:fillRect/>
          </a:stretch>
        </p:blipFill>
        <p:spPr>
          <a:xfrm>
            <a:off x="3065579" y="4348867"/>
            <a:ext cx="6121715" cy="1778091"/>
          </a:xfrm>
          <a:prstGeom prst="rect">
            <a:avLst/>
          </a:prstGeom>
        </p:spPr>
      </p:pic>
    </p:spTree>
    <p:extLst>
      <p:ext uri="{BB962C8B-B14F-4D97-AF65-F5344CB8AC3E}">
        <p14:creationId xmlns:p14="http://schemas.microsoft.com/office/powerpoint/2010/main" val="417825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943100"/>
            <a:ext cx="9367838" cy="3640282"/>
          </a:xfrm>
        </p:spPr>
        <p:txBody>
          <a:bodyPr/>
          <a:lstStyle/>
          <a:p>
            <a:r>
              <a:rPr lang="en-GB" b="1" dirty="0"/>
              <a:t>Teaching accreditation: </a:t>
            </a:r>
            <a:r>
              <a:rPr lang="en-GB" sz="2400" dirty="0"/>
              <a:t>It is important to demonstrate that you have achieved a teaching accreditation.</a:t>
            </a:r>
          </a:p>
          <a:p>
            <a:endParaRPr lang="en-GB" sz="2400" dirty="0"/>
          </a:p>
          <a:p>
            <a:endParaRPr lang="en-GB" sz="2400" dirty="0"/>
          </a:p>
          <a:p>
            <a:endParaRPr lang="en-GB" sz="2400" dirty="0"/>
          </a:p>
          <a:p>
            <a:endParaRPr lang="en-GB" sz="2400" dirty="0"/>
          </a:p>
          <a:p>
            <a:endParaRPr lang="en-GB" b="1" dirty="0"/>
          </a:p>
          <a:p>
            <a:r>
              <a:rPr lang="en-GB" b="1" dirty="0"/>
              <a:t>Applicant CV: </a:t>
            </a:r>
            <a:r>
              <a:rPr lang="en-GB" sz="2400" dirty="0"/>
              <a:t>Make sure it is submitted in the format required.</a:t>
            </a:r>
            <a:endParaRPr lang="en-GB" sz="2000" dirty="0"/>
          </a:p>
        </p:txBody>
      </p:sp>
      <p:sp>
        <p:nvSpPr>
          <p:cNvPr id="3" name="Text Placeholder 2"/>
          <p:cNvSpPr>
            <a:spLocks noGrp="1"/>
          </p:cNvSpPr>
          <p:nvPr>
            <p:ph type="body" sz="quarter" idx="11"/>
          </p:nvPr>
        </p:nvSpPr>
        <p:spPr>
          <a:xfrm>
            <a:off x="1336675" y="519113"/>
            <a:ext cx="8125980" cy="877887"/>
          </a:xfrm>
        </p:spPr>
        <p:txBody>
          <a:bodyPr/>
          <a:lstStyle/>
          <a:p>
            <a:r>
              <a:rPr lang="en-GB" dirty="0"/>
              <a:t>Completing the Application form:</a:t>
            </a:r>
          </a:p>
          <a:p>
            <a:r>
              <a:rPr lang="en-GB" dirty="0"/>
              <a:t>Hints and tips</a:t>
            </a:r>
          </a:p>
        </p:txBody>
      </p:sp>
      <p:pic>
        <p:nvPicPr>
          <p:cNvPr id="4" name="Picture 3"/>
          <p:cNvPicPr>
            <a:picLocks noChangeAspect="1"/>
          </p:cNvPicPr>
          <p:nvPr/>
        </p:nvPicPr>
        <p:blipFill>
          <a:blip r:embed="rId2"/>
          <a:stretch>
            <a:fillRect/>
          </a:stretch>
        </p:blipFill>
        <p:spPr>
          <a:xfrm>
            <a:off x="3023759" y="2784636"/>
            <a:ext cx="6144482" cy="1981477"/>
          </a:xfrm>
          <a:prstGeom prst="rect">
            <a:avLst/>
          </a:prstGeom>
        </p:spPr>
      </p:pic>
    </p:spTree>
    <p:extLst>
      <p:ext uri="{BB962C8B-B14F-4D97-AF65-F5344CB8AC3E}">
        <p14:creationId xmlns:p14="http://schemas.microsoft.com/office/powerpoint/2010/main" val="405475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593273"/>
            <a:ext cx="9367838" cy="4211781"/>
          </a:xfrm>
        </p:spPr>
        <p:txBody>
          <a:bodyPr/>
          <a:lstStyle/>
          <a:p>
            <a:pPr marL="285750" indent="-285750">
              <a:buFont typeface="Wingdings" panose="05000000000000000000" pitchFamily="2" charset="2"/>
              <a:buChar char="q"/>
            </a:pPr>
            <a:r>
              <a:rPr lang="en-GB" sz="1800" dirty="0"/>
              <a:t>If you have any personal circumstances to be taken into account please declare it on the Personal Circumstances Statement and submit this to Human Resources at the time that you make your application to your Head of School/Institute Director.</a:t>
            </a:r>
          </a:p>
          <a:p>
            <a:pPr marL="285750" indent="-285750">
              <a:buFont typeface="Wingdings" panose="05000000000000000000" pitchFamily="2" charset="2"/>
              <a:buChar char="q"/>
            </a:pPr>
            <a:r>
              <a:rPr lang="en-GB" sz="1800" dirty="0"/>
              <a:t>Any information declared will remain confidential and only be seen and considered by a Personal Circumstances Panel, chaired by a Vice-Principal and including an HR representative and 2 senior members of academic staff (ex-Heads of School). </a:t>
            </a:r>
          </a:p>
          <a:p>
            <a:pPr marL="285750" indent="-285750">
              <a:buFont typeface="Wingdings" panose="05000000000000000000" pitchFamily="2" charset="2"/>
              <a:buChar char="q"/>
            </a:pPr>
            <a:r>
              <a:rPr lang="en-GB" sz="1800" dirty="0"/>
              <a:t>The Personal Circumstances Panel will assess the impact on your normal work activities as a result of the circumstances involved. A summary of the impact will be provided to the Promotion Panel by Human Resources. No details of the specific personal circumstances will be provided to the Promotion Panel.</a:t>
            </a:r>
          </a:p>
          <a:p>
            <a:pPr marL="285750" indent="-285750">
              <a:buFont typeface="Wingdings" panose="05000000000000000000" pitchFamily="2" charset="2"/>
              <a:buChar char="q"/>
            </a:pPr>
            <a:r>
              <a:rPr lang="en-GB" sz="1800" dirty="0"/>
              <a:t>The Promotion Panel will take the impact into consideration when deciding the effect this may have had on your contribution, with the aim of calibrating the usual expectations of what should have been achieved during a specific period. The standards and quality of contribution expected for promotion will still need to be present.</a:t>
            </a:r>
          </a:p>
          <a:p>
            <a:pPr marL="457200" indent="-457200">
              <a:buFont typeface="Arial" panose="020B0604020202020204" pitchFamily="34" charset="0"/>
              <a:buChar char="•"/>
            </a:pPr>
            <a:endParaRPr lang="en-GB" sz="1800" dirty="0"/>
          </a:p>
        </p:txBody>
      </p:sp>
      <p:sp>
        <p:nvSpPr>
          <p:cNvPr id="3" name="Text Placeholder 2"/>
          <p:cNvSpPr>
            <a:spLocks noGrp="1"/>
          </p:cNvSpPr>
          <p:nvPr>
            <p:ph type="body" sz="quarter" idx="11"/>
          </p:nvPr>
        </p:nvSpPr>
        <p:spPr>
          <a:xfrm>
            <a:off x="1336675" y="519113"/>
            <a:ext cx="6671252" cy="877887"/>
          </a:xfrm>
        </p:spPr>
        <p:txBody>
          <a:bodyPr/>
          <a:lstStyle/>
          <a:p>
            <a:r>
              <a:rPr lang="en-GB" dirty="0"/>
              <a:t>Personal Circumstances</a:t>
            </a:r>
          </a:p>
        </p:txBody>
      </p:sp>
    </p:spTree>
    <p:extLst>
      <p:ext uri="{BB962C8B-B14F-4D97-AF65-F5344CB8AC3E}">
        <p14:creationId xmlns:p14="http://schemas.microsoft.com/office/powerpoint/2010/main" val="3063190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219200"/>
            <a:ext cx="6491143" cy="4241074"/>
          </a:xfrm>
        </p:spPr>
        <p:txBody>
          <a:bodyPr/>
          <a:lstStyle/>
          <a:p>
            <a:pPr marL="342900" indent="-342900">
              <a:buFont typeface="Wingdings" panose="05000000000000000000" pitchFamily="2" charset="2"/>
              <a:buChar char="q"/>
            </a:pPr>
            <a:r>
              <a:rPr lang="en-GB" sz="2400" dirty="0">
                <a:effectLst>
                  <a:outerShdw blurRad="38100" dist="38100" dir="2700000" algn="tl">
                    <a:srgbClr val="000000">
                      <a:alpha val="43137"/>
                    </a:srgbClr>
                  </a:outerShdw>
                </a:effectLst>
              </a:rPr>
              <a:t>If you are not promoted in this round, don’t panic and don’t give up! </a:t>
            </a:r>
          </a:p>
          <a:p>
            <a:pPr marL="342900" indent="-342900">
              <a:buFont typeface="Wingdings" panose="05000000000000000000" pitchFamily="2" charset="2"/>
              <a:buChar char="q"/>
            </a:pPr>
            <a:r>
              <a:rPr lang="en-GB" sz="2400" dirty="0">
                <a:effectLst>
                  <a:outerShdw blurRad="38100" dist="38100" dir="2700000" algn="tl">
                    <a:srgbClr val="000000">
                      <a:alpha val="43137"/>
                    </a:srgbClr>
                  </a:outerShdw>
                </a:effectLst>
              </a:rPr>
              <a:t>Listen carefully to the feedback; identify the gaps in your experience; consider how you can address these.</a:t>
            </a:r>
          </a:p>
          <a:p>
            <a:pPr marL="342900" indent="-342900">
              <a:buFont typeface="Wingdings" panose="05000000000000000000" pitchFamily="2" charset="2"/>
              <a:buChar char="q"/>
            </a:pPr>
            <a:r>
              <a:rPr lang="en-GB" sz="2400" dirty="0">
                <a:effectLst>
                  <a:outerShdw blurRad="38100" dist="38100" dir="2700000" algn="tl">
                    <a:srgbClr val="000000">
                      <a:alpha val="43137"/>
                    </a:srgbClr>
                  </a:outerShdw>
                </a:effectLst>
              </a:rPr>
              <a:t>Speak to your line manager; actively seek opportunities to contribute at a higher level.</a:t>
            </a:r>
          </a:p>
          <a:p>
            <a:pPr marL="342900" indent="-342900">
              <a:buFont typeface="Wingdings" panose="05000000000000000000" pitchFamily="2" charset="2"/>
              <a:buChar char="q"/>
            </a:pPr>
            <a:r>
              <a:rPr lang="en-GB" sz="2400" dirty="0">
                <a:effectLst>
                  <a:outerShdw blurRad="38100" dist="38100" dir="2700000" algn="tl">
                    <a:srgbClr val="000000">
                      <a:alpha val="43137"/>
                    </a:srgbClr>
                  </a:outerShdw>
                </a:effectLst>
              </a:rPr>
              <a:t>If you respond to the feedback and you can demonstrate additional contributions, you can reapply next year.</a:t>
            </a:r>
          </a:p>
          <a:p>
            <a:endParaRPr lang="en-GB" sz="2400" dirty="0">
              <a:effectLst>
                <a:outerShdw blurRad="38100" dist="38100" dir="2700000" algn="tl">
                  <a:srgbClr val="000000">
                    <a:alpha val="43137"/>
                  </a:srgbClr>
                </a:outerShdw>
              </a:effectLst>
            </a:endParaRPr>
          </a:p>
        </p:txBody>
      </p:sp>
      <p:sp>
        <p:nvSpPr>
          <p:cNvPr id="3" name="Text Placeholder 2"/>
          <p:cNvSpPr>
            <a:spLocks noGrp="1"/>
          </p:cNvSpPr>
          <p:nvPr>
            <p:ph type="body" sz="quarter" idx="11"/>
          </p:nvPr>
        </p:nvSpPr>
        <p:spPr/>
        <p:txBody>
          <a:bodyPr/>
          <a:lstStyle/>
          <a:p>
            <a:r>
              <a:rPr lang="en-GB" dirty="0"/>
              <a:t>…and finally…</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691726" y="3941387"/>
            <a:ext cx="4206875" cy="2189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97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56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73FCBA-793A-384A-B126-277CFD6EB427}"/>
              </a:ext>
            </a:extLst>
          </p:cNvPr>
          <p:cNvSpPr>
            <a:spLocks noGrp="1"/>
          </p:cNvSpPr>
          <p:nvPr>
            <p:ph type="body" sz="quarter" idx="10"/>
          </p:nvPr>
        </p:nvSpPr>
        <p:spPr>
          <a:xfrm>
            <a:off x="1323974" y="2576945"/>
            <a:ext cx="8997661" cy="1487055"/>
          </a:xfrm>
        </p:spPr>
        <p:txBody>
          <a:bodyPr/>
          <a:lstStyle/>
          <a:p>
            <a:r>
              <a:rPr lang="en-US" dirty="0"/>
              <a:t>Academic Promotions Round 2024-25</a:t>
            </a:r>
          </a:p>
        </p:txBody>
      </p:sp>
      <p:sp>
        <p:nvSpPr>
          <p:cNvPr id="3" name="Text Placeholder 2">
            <a:extLst>
              <a:ext uri="{FF2B5EF4-FFF2-40B4-BE49-F238E27FC236}">
                <a16:creationId xmlns:a16="http://schemas.microsoft.com/office/drawing/2014/main" id="{48D5D661-D1F0-5641-BFDB-0A082519EDB0}"/>
              </a:ext>
            </a:extLst>
          </p:cNvPr>
          <p:cNvSpPr>
            <a:spLocks noGrp="1"/>
          </p:cNvSpPr>
          <p:nvPr>
            <p:ph type="body" sz="quarter" idx="11"/>
          </p:nvPr>
        </p:nvSpPr>
        <p:spPr>
          <a:xfrm>
            <a:off x="1349375" y="4229100"/>
            <a:ext cx="8972260" cy="1104900"/>
          </a:xfrm>
        </p:spPr>
        <p:txBody>
          <a:bodyPr/>
          <a:lstStyle/>
          <a:p>
            <a:r>
              <a:rPr lang="en-US" sz="3200" dirty="0"/>
              <a:t>Faculty briefing session for applicants</a:t>
            </a:r>
          </a:p>
        </p:txBody>
      </p:sp>
    </p:spTree>
    <p:extLst>
      <p:ext uri="{BB962C8B-B14F-4D97-AF65-F5344CB8AC3E}">
        <p14:creationId xmlns:p14="http://schemas.microsoft.com/office/powerpoint/2010/main" val="404972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job promotion">
            <a:extLst>
              <a:ext uri="{FF2B5EF4-FFF2-40B4-BE49-F238E27FC236}">
                <a16:creationId xmlns:a16="http://schemas.microsoft.com/office/drawing/2014/main" id="{4AE9E995-3816-9292-A659-B8318A6AE8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68" b="23189"/>
          <a:stretch/>
        </p:blipFill>
        <p:spPr bwMode="auto">
          <a:xfrm>
            <a:off x="8958422" y="227283"/>
            <a:ext cx="3113071" cy="1766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2"/>
          </p:nvPr>
        </p:nvSpPr>
        <p:spPr>
          <a:xfrm>
            <a:off x="1132386" y="1575884"/>
            <a:ext cx="9765986" cy="4241260"/>
          </a:xfrm>
        </p:spPr>
        <p:txBody>
          <a:bodyPr/>
          <a:lstStyle/>
          <a:p>
            <a:pPr marL="457200" indent="-457200">
              <a:buFont typeface="Arial" panose="020B0604020202020204" pitchFamily="34" charset="0"/>
              <a:buChar char="•"/>
            </a:pPr>
            <a:r>
              <a:rPr lang="en-GB" sz="2500" dirty="0"/>
              <a:t>Enabling – a framework for career development</a:t>
            </a:r>
          </a:p>
          <a:p>
            <a:pPr marL="457200" indent="-457200">
              <a:buFont typeface="Arial" panose="020B0604020202020204" pitchFamily="34" charset="0"/>
              <a:buChar char="•"/>
            </a:pPr>
            <a:r>
              <a:rPr lang="en-GB" sz="2500" dirty="0"/>
              <a:t>Self-application – no requirement for prior approval or nomination</a:t>
            </a:r>
          </a:p>
          <a:p>
            <a:pPr marL="457200" indent="-457200">
              <a:buFont typeface="Arial" panose="020B0604020202020204" pitchFamily="34" charset="0"/>
              <a:buChar char="•"/>
            </a:pPr>
            <a:r>
              <a:rPr lang="en-GB" sz="2500" dirty="0"/>
              <a:t>Evidence and alignment – applicants provide the evidence and impact of their contribution at the level they are applying for, in line with Academic Careers Framework and Queen Mary Values</a:t>
            </a:r>
          </a:p>
          <a:p>
            <a:pPr marL="457200" indent="-457200">
              <a:buFont typeface="Arial" panose="020B0604020202020204" pitchFamily="34" charset="0"/>
              <a:buChar char="•"/>
            </a:pPr>
            <a:r>
              <a:rPr lang="en-GB" sz="2500" dirty="0"/>
              <a:t>Decision-making – responsibility for decisions on whether an applicant meets the criteria is with the promotion panels</a:t>
            </a:r>
          </a:p>
          <a:p>
            <a:pPr marL="457200" indent="-457200">
              <a:buFont typeface="Arial" panose="020B0604020202020204" pitchFamily="34" charset="0"/>
              <a:buChar char="•"/>
            </a:pPr>
            <a:r>
              <a:rPr lang="en-GB" sz="2500" dirty="0"/>
              <a:t>Emphasis on quality and impact of contributions – promotion does not depend purely on metrics such as number of publications or grant income</a:t>
            </a:r>
          </a:p>
        </p:txBody>
      </p:sp>
      <p:sp>
        <p:nvSpPr>
          <p:cNvPr id="3" name="Text Placeholder 2"/>
          <p:cNvSpPr>
            <a:spLocks noGrp="1"/>
          </p:cNvSpPr>
          <p:nvPr>
            <p:ph type="body" sz="quarter" idx="11"/>
          </p:nvPr>
        </p:nvSpPr>
        <p:spPr>
          <a:xfrm>
            <a:off x="1336674" y="519113"/>
            <a:ext cx="5618307" cy="877887"/>
          </a:xfrm>
        </p:spPr>
        <p:txBody>
          <a:bodyPr/>
          <a:lstStyle/>
          <a:p>
            <a:r>
              <a:rPr lang="en-GB" dirty="0"/>
              <a:t>Overarching Principles</a:t>
            </a:r>
          </a:p>
        </p:txBody>
      </p:sp>
    </p:spTree>
    <p:extLst>
      <p:ext uri="{BB962C8B-B14F-4D97-AF65-F5344CB8AC3E}">
        <p14:creationId xmlns:p14="http://schemas.microsoft.com/office/powerpoint/2010/main" val="82379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68485" y="1121064"/>
            <a:ext cx="10642060" cy="5143812"/>
          </a:xfrm>
        </p:spPr>
        <p:txBody>
          <a:bodyPr/>
          <a:lstStyle/>
          <a:p>
            <a:pPr marL="914400" lvl="1" indent="-457200">
              <a:buFont typeface="Wingdings" panose="05000000000000000000" pitchFamily="2" charset="2"/>
              <a:buChar char="ü"/>
            </a:pPr>
            <a:r>
              <a:rPr lang="en-GB" sz="2600" dirty="0"/>
              <a:t>Consistent promotion panel composition across Schools/Institutes</a:t>
            </a:r>
          </a:p>
          <a:p>
            <a:pPr marL="914400" lvl="1" indent="-457200">
              <a:buFont typeface="Wingdings" panose="05000000000000000000" pitchFamily="2" charset="2"/>
              <a:buChar char="ü"/>
            </a:pPr>
            <a:r>
              <a:rPr lang="en-GB" sz="2600" dirty="0"/>
              <a:t>Mandatory briefing sessions for all promotion panel members on promotion guidelines and criteria</a:t>
            </a:r>
          </a:p>
          <a:p>
            <a:pPr marL="914400" lvl="1" indent="-457200">
              <a:buFont typeface="Wingdings" panose="05000000000000000000" pitchFamily="2" charset="2"/>
              <a:buChar char="ü"/>
            </a:pPr>
            <a:r>
              <a:rPr lang="en-GB" sz="2600" dirty="0"/>
              <a:t>Inclusion e-learning also required for all panel members</a:t>
            </a:r>
          </a:p>
          <a:p>
            <a:pPr marL="914400" lvl="1" indent="-457200">
              <a:buFont typeface="Wingdings" panose="05000000000000000000" pitchFamily="2" charset="2"/>
              <a:buChar char="ü"/>
            </a:pPr>
            <a:r>
              <a:rPr lang="en-GB" sz="2600" dirty="0"/>
              <a:t>Briefing sessions offered to all academic staff who wish to apply</a:t>
            </a:r>
          </a:p>
          <a:p>
            <a:pPr marL="914400" lvl="1" indent="-457200">
              <a:buFont typeface="Wingdings" panose="05000000000000000000" pitchFamily="2" charset="2"/>
              <a:buChar char="ü"/>
            </a:pPr>
            <a:r>
              <a:rPr lang="en-GB" sz="2600" dirty="0"/>
              <a:t>Schools/Institutes are sent lists of academic staff eligible for promotion</a:t>
            </a:r>
          </a:p>
          <a:p>
            <a:pPr marL="914400" lvl="1" indent="-457200">
              <a:buFont typeface="Wingdings" panose="05000000000000000000" pitchFamily="2" charset="2"/>
              <a:buChar char="ü"/>
            </a:pPr>
            <a:r>
              <a:rPr lang="en-GB" sz="2600" dirty="0"/>
              <a:t>Explicit guidance on how to handle issues such as conflicts of interest, part-time colleagues, and personal circumstances</a:t>
            </a:r>
          </a:p>
          <a:p>
            <a:pPr marL="914400" lvl="1" indent="-457200">
              <a:buFont typeface="Wingdings" panose="05000000000000000000" pitchFamily="2" charset="2"/>
              <a:buChar char="ü"/>
            </a:pPr>
            <a:r>
              <a:rPr lang="en-GB" sz="2600" dirty="0"/>
              <a:t>EDI statistics recorded, reported and reviewed by Faculty and University-level panels</a:t>
            </a:r>
          </a:p>
          <a:p>
            <a:pPr marL="914400" lvl="1" indent="-457200">
              <a:buFont typeface="Wingdings" panose="05000000000000000000" pitchFamily="2" charset="2"/>
              <a:buChar char="ü"/>
            </a:pPr>
            <a:r>
              <a:rPr lang="en-GB" sz="2600" dirty="0"/>
              <a:t>HR specialists attend Faculty and University Panels to assist, guide and support</a:t>
            </a:r>
          </a:p>
        </p:txBody>
      </p:sp>
      <p:sp>
        <p:nvSpPr>
          <p:cNvPr id="3" name="Text Placeholder 2"/>
          <p:cNvSpPr>
            <a:spLocks noGrp="1"/>
          </p:cNvSpPr>
          <p:nvPr>
            <p:ph type="body" sz="quarter" idx="11"/>
          </p:nvPr>
        </p:nvSpPr>
        <p:spPr>
          <a:xfrm>
            <a:off x="1282754" y="259621"/>
            <a:ext cx="9262053" cy="877887"/>
          </a:xfrm>
        </p:spPr>
        <p:txBody>
          <a:bodyPr/>
          <a:lstStyle/>
          <a:p>
            <a:r>
              <a:rPr lang="en-GB" dirty="0"/>
              <a:t>Ensuring consistency and fairness </a:t>
            </a:r>
          </a:p>
        </p:txBody>
      </p:sp>
    </p:spTree>
    <p:extLst>
      <p:ext uri="{BB962C8B-B14F-4D97-AF65-F5344CB8AC3E}">
        <p14:creationId xmlns:p14="http://schemas.microsoft.com/office/powerpoint/2010/main" val="81784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284051"/>
            <a:ext cx="9367838" cy="4688731"/>
          </a:xfrm>
        </p:spPr>
        <p:txBody>
          <a:bodyPr/>
          <a:lstStyle/>
          <a:p>
            <a:r>
              <a:rPr lang="en-GB" i="1" dirty="0">
                <a:effectLst>
                  <a:outerShdw blurRad="38100" dist="38100" dir="2700000" algn="tl">
                    <a:srgbClr val="000000">
                      <a:alpha val="43137"/>
                    </a:srgbClr>
                  </a:outerShdw>
                </a:effectLst>
              </a:rPr>
              <a:t>Lecturers, Senior Lecturers and Readers are eligible to apply for promotion if they meet the following criteria:</a:t>
            </a:r>
          </a:p>
          <a:p>
            <a:pPr marL="514350" lvl="0" indent="-514350">
              <a:buFont typeface="Wingdings" panose="05000000000000000000" pitchFamily="2" charset="2"/>
              <a:buChar char="ü"/>
            </a:pPr>
            <a:r>
              <a:rPr lang="en-GB" sz="2400" dirty="0"/>
              <a:t>One year’s continuous employment on 31 December 2024;</a:t>
            </a:r>
          </a:p>
          <a:p>
            <a:pPr marL="514350" lvl="0" indent="-514350">
              <a:buFont typeface="Wingdings" panose="05000000000000000000" pitchFamily="2" charset="2"/>
              <a:buChar char="ü"/>
            </a:pPr>
            <a:r>
              <a:rPr lang="en-GB" sz="2400" dirty="0"/>
              <a:t>Successfully completed the previous academic year’s annual appraisal/probationary review and have completed mandatory e-learning modules by the due dates</a:t>
            </a:r>
          </a:p>
          <a:p>
            <a:pPr lvl="0"/>
            <a:endParaRPr lang="en-GB" sz="2400" dirty="0"/>
          </a:p>
          <a:p>
            <a:r>
              <a:rPr lang="en-GB" i="1" dirty="0">
                <a:effectLst>
                  <a:outerShdw blurRad="38100" dist="38100" dir="2700000" algn="tl">
                    <a:srgbClr val="000000">
                      <a:alpha val="43137"/>
                    </a:srgbClr>
                  </a:outerShdw>
                </a:effectLst>
              </a:rPr>
              <a:t>Guidelines and application form are at: </a:t>
            </a:r>
            <a:r>
              <a:rPr lang="en-GB" sz="2400" u="sng" dirty="0">
                <a:hlinkClick r:id="rId2"/>
              </a:rPr>
              <a:t>http://hr.qmul.ac.uk/procedures/promotion/</a:t>
            </a:r>
            <a:r>
              <a:rPr lang="en-GB" sz="2400" dirty="0"/>
              <a:t> </a:t>
            </a:r>
          </a:p>
          <a:p>
            <a:endParaRPr lang="en-GB" sz="2400" dirty="0"/>
          </a:p>
          <a:p>
            <a:r>
              <a:rPr lang="en-GB" i="1" dirty="0">
                <a:effectLst>
                  <a:outerShdw blurRad="38100" dist="38100" dir="2700000" algn="tl">
                    <a:srgbClr val="000000">
                      <a:alpha val="43137"/>
                    </a:srgbClr>
                  </a:outerShdw>
                </a:effectLst>
              </a:rPr>
              <a:t>Deadline for applications is Friday 31 January 2025</a:t>
            </a:r>
          </a:p>
        </p:txBody>
      </p:sp>
      <p:sp>
        <p:nvSpPr>
          <p:cNvPr id="3" name="Text Placeholder 2"/>
          <p:cNvSpPr>
            <a:spLocks noGrp="1"/>
          </p:cNvSpPr>
          <p:nvPr>
            <p:ph type="body" sz="quarter" idx="11"/>
          </p:nvPr>
        </p:nvSpPr>
        <p:spPr/>
        <p:txBody>
          <a:bodyPr/>
          <a:lstStyle/>
          <a:p>
            <a:r>
              <a:rPr lang="en-GB" dirty="0"/>
              <a:t>Eligibility</a:t>
            </a:r>
          </a:p>
        </p:txBody>
      </p:sp>
    </p:spTree>
    <p:extLst>
      <p:ext uri="{BB962C8B-B14F-4D97-AF65-F5344CB8AC3E}">
        <p14:creationId xmlns:p14="http://schemas.microsoft.com/office/powerpoint/2010/main" val="54261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4" y="1244008"/>
            <a:ext cx="9577759" cy="4805917"/>
          </a:xfrm>
        </p:spPr>
        <p:txBody>
          <a:bodyPr/>
          <a:lstStyle/>
          <a:p>
            <a:pPr marL="342900" indent="-342900">
              <a:buFont typeface="Wingdings" panose="05000000000000000000" pitchFamily="2" charset="2"/>
              <a:buChar char="ü"/>
            </a:pPr>
            <a:r>
              <a:rPr lang="en-GB" sz="2000" dirty="0"/>
              <a:t>The </a:t>
            </a:r>
            <a:r>
              <a:rPr lang="en-GB" sz="2000" b="1" dirty="0"/>
              <a:t>Forms</a:t>
            </a:r>
            <a:r>
              <a:rPr lang="en-GB" sz="2000" dirty="0"/>
              <a:t> and </a:t>
            </a:r>
            <a:r>
              <a:rPr lang="en-GB" sz="2000" b="1" dirty="0"/>
              <a:t>Guidance</a:t>
            </a:r>
            <a:r>
              <a:rPr lang="en-GB" sz="2000" dirty="0"/>
              <a:t> </a:t>
            </a:r>
            <a:r>
              <a:rPr lang="en-GB" sz="2000" b="1" dirty="0"/>
              <a:t>for Applicants </a:t>
            </a:r>
            <a:r>
              <a:rPr lang="en-GB" sz="2000" dirty="0"/>
              <a:t>are largely unchanged for this round but please ensure you read through these fully </a:t>
            </a:r>
            <a:r>
              <a:rPr lang="en-GB" sz="2000"/>
              <a:t>before starting</a:t>
            </a:r>
            <a:endParaRPr lang="en-GB" sz="2000" dirty="0"/>
          </a:p>
          <a:p>
            <a:pPr marL="342900" indent="-342900">
              <a:buFont typeface="Wingdings" panose="05000000000000000000" pitchFamily="2" charset="2"/>
              <a:buChar char="ü"/>
            </a:pPr>
            <a:r>
              <a:rPr lang="en-GB" sz="2000" b="1" dirty="0">
                <a:ea typeface="Calibri" panose="020F0502020204030204" pitchFamily="34" charset="0"/>
              </a:rPr>
              <a:t>Academic Careers Framework </a:t>
            </a:r>
            <a:r>
              <a:rPr lang="en-GB" sz="2000" dirty="0">
                <a:ea typeface="Calibri" panose="020F0502020204030204" pitchFamily="34" charset="0"/>
              </a:rPr>
              <a:t>is also largely unchanged from when it was originally launched in 2021 – relevant points/changes are summarised below</a:t>
            </a:r>
          </a:p>
          <a:p>
            <a:pPr marL="342900" indent="-342900">
              <a:buFont typeface="Wingdings" panose="05000000000000000000" pitchFamily="2" charset="2"/>
              <a:buChar char="ü"/>
            </a:pPr>
            <a:r>
              <a:rPr lang="en-GB" sz="2000" b="1" dirty="0">
                <a:ea typeface="Calibri" panose="020F0502020204030204" pitchFamily="34" charset="0"/>
              </a:rPr>
              <a:t>Citizenship &amp; Inclusion</a:t>
            </a:r>
            <a:r>
              <a:rPr lang="en-GB" sz="2000" dirty="0">
                <a:ea typeface="Calibri" panose="020F0502020204030204" pitchFamily="34" charset="0"/>
              </a:rPr>
              <a:t>: continues to be a compulsory area of contribution</a:t>
            </a:r>
          </a:p>
          <a:p>
            <a:pPr marL="342900" indent="-342900">
              <a:buFont typeface="Wingdings" panose="05000000000000000000" pitchFamily="2" charset="2"/>
              <a:buChar char="ü"/>
            </a:pPr>
            <a:r>
              <a:rPr lang="en-GB" sz="2000" b="1" dirty="0">
                <a:ea typeface="Calibri" panose="020F0502020204030204" pitchFamily="34" charset="0"/>
              </a:rPr>
              <a:t>Education</a:t>
            </a:r>
            <a:r>
              <a:rPr lang="en-GB" sz="2000" dirty="0">
                <a:ea typeface="Calibri" panose="020F0502020204030204" pitchFamily="34" charset="0"/>
              </a:rPr>
              <a:t>: also continues to be a compulsory area of contribution for all</a:t>
            </a:r>
          </a:p>
          <a:p>
            <a:pPr marL="342900" indent="-342900">
              <a:buFont typeface="Wingdings" panose="05000000000000000000" pitchFamily="2" charset="2"/>
              <a:buChar char="ü"/>
            </a:pPr>
            <a:r>
              <a:rPr lang="en-GB" sz="2000" b="1" dirty="0">
                <a:ea typeface="Calibri" panose="020F0502020204030204" pitchFamily="34" charset="0"/>
              </a:rPr>
              <a:t>Research</a:t>
            </a:r>
            <a:r>
              <a:rPr lang="en-GB" sz="2000" dirty="0">
                <a:ea typeface="Calibri" panose="020F0502020204030204" pitchFamily="34" charset="0"/>
              </a:rPr>
              <a:t>: there continues to be emphasis in the criteria on the impact of the research output on society, the economy, industry, government or public policy</a:t>
            </a:r>
          </a:p>
          <a:p>
            <a:pPr marL="342900" indent="-342900">
              <a:buFont typeface="Wingdings" panose="05000000000000000000" pitchFamily="2" charset="2"/>
              <a:buChar char="ü"/>
            </a:pPr>
            <a:r>
              <a:rPr lang="en-GB" sz="2000" b="1" dirty="0">
                <a:ea typeface="Calibri" panose="020F0502020204030204" pitchFamily="34" charset="0"/>
              </a:rPr>
              <a:t>Scholarship</a:t>
            </a:r>
            <a:r>
              <a:rPr lang="en-GB" sz="2000" dirty="0">
                <a:ea typeface="Calibri" panose="020F0502020204030204" pitchFamily="34" charset="0"/>
              </a:rPr>
              <a:t>: the criteria have been further reviewed and updated by the Queen Mary Academy to make the requirements clearer and more consistent</a:t>
            </a:r>
          </a:p>
          <a:p>
            <a:pPr marL="342900" indent="-342900">
              <a:buFont typeface="Wingdings" panose="05000000000000000000" pitchFamily="2" charset="2"/>
              <a:buChar char="ü"/>
            </a:pPr>
            <a:r>
              <a:rPr lang="en-GB" sz="2000" b="1" dirty="0">
                <a:ea typeface="Calibri" panose="020F0502020204030204" pitchFamily="34" charset="0"/>
              </a:rPr>
              <a:t>Enterprise &amp; External Engagement</a:t>
            </a:r>
            <a:r>
              <a:rPr lang="en-GB" sz="2000" dirty="0">
                <a:ea typeface="Calibri" panose="020F0502020204030204" pitchFamily="34" charset="0"/>
              </a:rPr>
              <a:t>: there continues to be an emphasis on research impact e.g. through knowledge exchange</a:t>
            </a:r>
          </a:p>
          <a:p>
            <a:pPr marL="342900" indent="-342900">
              <a:buFont typeface="Wingdings" panose="05000000000000000000" pitchFamily="2" charset="2"/>
              <a:buChar char="ü"/>
            </a:pPr>
            <a:r>
              <a:rPr lang="en-GB" sz="2000" b="1" dirty="0">
                <a:ea typeface="Calibri" panose="020F0502020204030204" pitchFamily="34" charset="0"/>
              </a:rPr>
              <a:t>Professional Practice</a:t>
            </a:r>
            <a:r>
              <a:rPr lang="en-GB" sz="2000" dirty="0">
                <a:ea typeface="Calibri" panose="020F0502020204030204" pitchFamily="34" charset="0"/>
              </a:rPr>
              <a:t>: there continues to be an emphasis on the enhancement of Queen Mary’s reputation and impact in the relevant professional field.</a:t>
            </a:r>
            <a:endParaRPr lang="en-GB" sz="2000" dirty="0"/>
          </a:p>
        </p:txBody>
      </p:sp>
      <p:sp>
        <p:nvSpPr>
          <p:cNvPr id="3" name="Text Placeholder 2"/>
          <p:cNvSpPr>
            <a:spLocks noGrp="1"/>
          </p:cNvSpPr>
          <p:nvPr>
            <p:ph type="body" sz="quarter" idx="11"/>
          </p:nvPr>
        </p:nvSpPr>
        <p:spPr>
          <a:xfrm>
            <a:off x="1336675" y="519113"/>
            <a:ext cx="9469870" cy="877887"/>
          </a:xfrm>
        </p:spPr>
        <p:txBody>
          <a:bodyPr/>
          <a:lstStyle/>
          <a:p>
            <a:r>
              <a:rPr lang="en-GB" dirty="0"/>
              <a:t>Promotion documentation for 2024/25</a:t>
            </a:r>
          </a:p>
        </p:txBody>
      </p:sp>
    </p:spTree>
    <p:extLst>
      <p:ext uri="{BB962C8B-B14F-4D97-AF65-F5344CB8AC3E}">
        <p14:creationId xmlns:p14="http://schemas.microsoft.com/office/powerpoint/2010/main" val="419769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69231" y="385762"/>
            <a:ext cx="5737784" cy="4337089"/>
            <a:chOff x="3754990" y="187380"/>
            <a:chExt cx="8214261" cy="6638909"/>
          </a:xfrm>
        </p:grpSpPr>
        <p:pic>
          <p:nvPicPr>
            <p:cNvPr id="8" name="Picture 7"/>
            <p:cNvPicPr preferRelativeResize="0">
              <a:picLocks/>
            </p:cNvPicPr>
            <p:nvPr/>
          </p:nvPicPr>
          <p:blipFill rotWithShape="1">
            <a:blip r:embed="rId3">
              <a:extLst>
                <a:ext uri="{28A0092B-C50C-407E-A947-70E740481C1C}">
                  <a14:useLocalDpi xmlns:a14="http://schemas.microsoft.com/office/drawing/2010/main" val="0"/>
                </a:ext>
              </a:extLst>
            </a:blip>
            <a:srcRect l="7353" t="12459" r="7933" b="7760"/>
            <a:stretch/>
          </p:blipFill>
          <p:spPr>
            <a:xfrm>
              <a:off x="3754990" y="187380"/>
              <a:ext cx="3240000" cy="3960000"/>
            </a:xfrm>
            <a:prstGeom prst="rect">
              <a:avLst/>
            </a:prstGeom>
            <a:ln>
              <a:solidFill>
                <a:schemeClr val="tx1"/>
              </a:solidFill>
            </a:ln>
          </p:spPr>
        </p:pic>
        <p:pic>
          <p:nvPicPr>
            <p:cNvPr id="4" name="Picture 3"/>
            <p:cNvPicPr preferRelativeResize="0">
              <a:picLocks/>
            </p:cNvPicPr>
            <p:nvPr/>
          </p:nvPicPr>
          <p:blipFill rotWithShape="1">
            <a:blip r:embed="rId4">
              <a:extLst>
                <a:ext uri="{28A0092B-C50C-407E-A947-70E740481C1C}">
                  <a14:useLocalDpi xmlns:a14="http://schemas.microsoft.com/office/drawing/2010/main" val="0"/>
                </a:ext>
              </a:extLst>
            </a:blip>
            <a:srcRect l="8861" t="17268" r="8838" b="9726"/>
            <a:stretch/>
          </p:blipFill>
          <p:spPr>
            <a:xfrm>
              <a:off x="8065672" y="187380"/>
              <a:ext cx="3240000" cy="3960000"/>
            </a:xfrm>
            <a:prstGeom prst="rect">
              <a:avLst/>
            </a:prstGeom>
            <a:ln>
              <a:solidFill>
                <a:schemeClr val="tx1"/>
              </a:solidFill>
            </a:ln>
          </p:spPr>
        </p:pic>
        <p:pic>
          <p:nvPicPr>
            <p:cNvPr id="9" name="Picture 8"/>
            <p:cNvPicPr preferRelativeResize="0">
              <a:picLocks/>
            </p:cNvPicPr>
            <p:nvPr/>
          </p:nvPicPr>
          <p:blipFill rotWithShape="1">
            <a:blip r:embed="rId5">
              <a:extLst>
                <a:ext uri="{28A0092B-C50C-407E-A947-70E740481C1C}">
                  <a14:useLocalDpi xmlns:a14="http://schemas.microsoft.com/office/drawing/2010/main" val="0"/>
                </a:ext>
              </a:extLst>
            </a:blip>
            <a:srcRect l="7202" t="13552" r="9320" b="6448"/>
            <a:stretch/>
          </p:blipFill>
          <p:spPr>
            <a:xfrm>
              <a:off x="8383123" y="1550938"/>
              <a:ext cx="3240000" cy="3960000"/>
            </a:xfrm>
            <a:prstGeom prst="rect">
              <a:avLst/>
            </a:prstGeom>
            <a:ln>
              <a:solidFill>
                <a:schemeClr val="tx1"/>
              </a:solidFill>
            </a:ln>
          </p:spPr>
        </p:pic>
        <p:pic>
          <p:nvPicPr>
            <p:cNvPr id="7" name="Picture 6"/>
            <p:cNvPicPr preferRelativeResize="0">
              <a:picLocks/>
            </p:cNvPicPr>
            <p:nvPr/>
          </p:nvPicPr>
          <p:blipFill rotWithShape="1">
            <a:blip r:embed="rId6">
              <a:extLst>
                <a:ext uri="{28A0092B-C50C-407E-A947-70E740481C1C}">
                  <a14:useLocalDpi xmlns:a14="http://schemas.microsoft.com/office/drawing/2010/main" val="0"/>
                </a:ext>
              </a:extLst>
            </a:blip>
            <a:srcRect l="7051" t="13115" r="8535" b="7760"/>
            <a:stretch/>
          </p:blipFill>
          <p:spPr>
            <a:xfrm>
              <a:off x="8729251" y="2832423"/>
              <a:ext cx="3240000" cy="3960000"/>
            </a:xfrm>
            <a:prstGeom prst="rect">
              <a:avLst/>
            </a:prstGeom>
            <a:ln>
              <a:solidFill>
                <a:schemeClr val="tx1"/>
              </a:solidFill>
            </a:ln>
          </p:spPr>
        </p:pic>
        <p:pic>
          <p:nvPicPr>
            <p:cNvPr id="5" name="Picture 4"/>
            <p:cNvPicPr preferRelativeResize="0">
              <a:picLocks/>
            </p:cNvPicPr>
            <p:nvPr/>
          </p:nvPicPr>
          <p:blipFill rotWithShape="1">
            <a:blip r:embed="rId7">
              <a:extLst>
                <a:ext uri="{28A0092B-C50C-407E-A947-70E740481C1C}">
                  <a14:useLocalDpi xmlns:a14="http://schemas.microsoft.com/office/drawing/2010/main" val="0"/>
                </a:ext>
              </a:extLst>
            </a:blip>
            <a:srcRect l="7654" t="16395" r="8536" b="10600"/>
            <a:stretch/>
          </p:blipFill>
          <p:spPr>
            <a:xfrm>
              <a:off x="4107213" y="1466274"/>
              <a:ext cx="3240000" cy="3960000"/>
            </a:xfrm>
            <a:prstGeom prst="rect">
              <a:avLst/>
            </a:prstGeom>
            <a:ln>
              <a:solidFill>
                <a:schemeClr val="tx1"/>
              </a:solidFill>
            </a:ln>
          </p:spPr>
        </p:pic>
        <p:pic>
          <p:nvPicPr>
            <p:cNvPr id="6" name="Picture 5"/>
            <p:cNvPicPr preferRelativeResize="0">
              <a:picLocks/>
            </p:cNvPicPr>
            <p:nvPr/>
          </p:nvPicPr>
          <p:blipFill rotWithShape="1">
            <a:blip r:embed="rId8">
              <a:extLst>
                <a:ext uri="{28A0092B-C50C-407E-A947-70E740481C1C}">
                  <a14:useLocalDpi xmlns:a14="http://schemas.microsoft.com/office/drawing/2010/main" val="0"/>
                </a:ext>
              </a:extLst>
            </a:blip>
            <a:srcRect l="8559" t="13332" r="9742" b="6667"/>
            <a:stretch/>
          </p:blipFill>
          <p:spPr>
            <a:xfrm>
              <a:off x="4491443" y="2866289"/>
              <a:ext cx="3240000" cy="3960000"/>
            </a:xfrm>
            <a:prstGeom prst="rect">
              <a:avLst/>
            </a:prstGeom>
            <a:ln>
              <a:solidFill>
                <a:schemeClr val="tx1"/>
              </a:solidFill>
            </a:ln>
          </p:spPr>
        </p:pic>
      </p:grpSp>
      <p:pic>
        <p:nvPicPr>
          <p:cNvPr id="3" name="Picture 2"/>
          <p:cNvPicPr>
            <a:picLocks noChangeAspect="1"/>
          </p:cNvPicPr>
          <p:nvPr/>
        </p:nvPicPr>
        <p:blipFill>
          <a:blip r:embed="rId9"/>
          <a:stretch>
            <a:fillRect/>
          </a:stretch>
        </p:blipFill>
        <p:spPr>
          <a:xfrm>
            <a:off x="653521" y="385762"/>
            <a:ext cx="2307468" cy="3254905"/>
          </a:xfrm>
          <a:prstGeom prst="rect">
            <a:avLst/>
          </a:prstGeom>
        </p:spPr>
      </p:pic>
      <p:sp>
        <p:nvSpPr>
          <p:cNvPr id="10" name="TextBox 9"/>
          <p:cNvSpPr txBox="1"/>
          <p:nvPr/>
        </p:nvSpPr>
        <p:spPr>
          <a:xfrm>
            <a:off x="653520" y="3827045"/>
            <a:ext cx="5588358" cy="2209836"/>
          </a:xfrm>
          <a:prstGeom prst="rect">
            <a:avLst/>
          </a:prstGeom>
          <a:noFill/>
        </p:spPr>
        <p:txBody>
          <a:bodyPr wrap="square" rtlCol="0">
            <a:spAutoFit/>
          </a:bodyPr>
          <a:lstStyle/>
          <a:p>
            <a:r>
              <a:rPr lang="en-GB" sz="2200" b="0" dirty="0">
                <a:solidFill>
                  <a:schemeClr val="tx1"/>
                </a:solidFill>
                <a:latin typeface="Arial" charset="0"/>
                <a:ea typeface="Arial" charset="0"/>
                <a:cs typeface="Arial" charset="0"/>
              </a:rPr>
              <a:t>Academic Careers Framework is used in:</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Discussing career trajectories/plans</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Identifying development opportunities</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Preparing for appraisals/annual reviews</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Preparing academic promotion applications</a:t>
            </a:r>
          </a:p>
          <a:p>
            <a:pPr marL="342900" indent="-342900">
              <a:lnSpc>
                <a:spcPct val="100000"/>
              </a:lnSpc>
              <a:buFont typeface="Arial" panose="020B0604020202020204" pitchFamily="34" charset="0"/>
              <a:buChar char="•"/>
            </a:pPr>
            <a:r>
              <a:rPr lang="en-GB" sz="2000" b="0" i="1" dirty="0" err="1">
                <a:solidFill>
                  <a:schemeClr val="tx1"/>
                </a:solidFill>
                <a:latin typeface="Arial" charset="0"/>
                <a:ea typeface="Arial" charset="0"/>
                <a:cs typeface="Arial" charset="0"/>
              </a:rPr>
              <a:t>HoS</a:t>
            </a:r>
            <a:r>
              <a:rPr lang="en-GB" sz="2000" b="0" i="1" dirty="0">
                <a:solidFill>
                  <a:schemeClr val="tx1"/>
                </a:solidFill>
                <a:latin typeface="Arial" charset="0"/>
                <a:ea typeface="Arial" charset="0"/>
                <a:cs typeface="Arial" charset="0"/>
              </a:rPr>
              <a:t> Assessments of promotion applications</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Professorial Review – individual submissions</a:t>
            </a:r>
          </a:p>
        </p:txBody>
      </p:sp>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l="10629" t="33206" r="72056" b="57302"/>
          <a:stretch/>
        </p:blipFill>
        <p:spPr>
          <a:xfrm>
            <a:off x="3115619" y="948267"/>
            <a:ext cx="2472266" cy="1869332"/>
          </a:xfrm>
          <a:prstGeom prst="rect">
            <a:avLst/>
          </a:prstGeom>
        </p:spPr>
      </p:pic>
      <p:sp>
        <p:nvSpPr>
          <p:cNvPr id="12" name="Text Placeholder 2">
            <a:extLst>
              <a:ext uri="{FF2B5EF4-FFF2-40B4-BE49-F238E27FC236}">
                <a16:creationId xmlns:a16="http://schemas.microsoft.com/office/drawing/2014/main" id="{8D458049-804F-4654-9347-080467F372FE}"/>
              </a:ext>
            </a:extLst>
          </p:cNvPr>
          <p:cNvSpPr txBox="1">
            <a:spLocks/>
          </p:cNvSpPr>
          <p:nvPr/>
        </p:nvSpPr>
        <p:spPr>
          <a:xfrm>
            <a:off x="6483654" y="4803979"/>
            <a:ext cx="5223362" cy="12842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Lucida Calligraphy" panose="03010101010101010101" pitchFamily="66" charset="0"/>
              </a:rPr>
              <a:t>Demonstrating excellence and impact in development, delivery and leadership</a:t>
            </a:r>
          </a:p>
        </p:txBody>
      </p:sp>
    </p:spTree>
    <p:extLst>
      <p:ext uri="{BB962C8B-B14F-4D97-AF65-F5344CB8AC3E}">
        <p14:creationId xmlns:p14="http://schemas.microsoft.com/office/powerpoint/2010/main" val="243370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srcRect t="6605" b="6605"/>
          <a:stretch>
            <a:fillRect/>
          </a:stretch>
        </p:blipFill>
        <p:spPr>
          <a:xfrm>
            <a:off x="5845996" y="1206683"/>
            <a:ext cx="5758629" cy="4433828"/>
          </a:xfrm>
          <a:prstGeom prst="rect">
            <a:avLst/>
          </a:prstGeom>
        </p:spPr>
      </p:pic>
      <p:sp>
        <p:nvSpPr>
          <p:cNvPr id="3" name="Text Placeholder 2">
            <a:extLst>
              <a:ext uri="{FF2B5EF4-FFF2-40B4-BE49-F238E27FC236}">
                <a16:creationId xmlns:a16="http://schemas.microsoft.com/office/drawing/2014/main" id="{7255C807-878C-2A40-879A-5DBCB17602DA}"/>
              </a:ext>
            </a:extLst>
          </p:cNvPr>
          <p:cNvSpPr>
            <a:spLocks noGrp="1"/>
          </p:cNvSpPr>
          <p:nvPr>
            <p:ph type="body" sz="quarter" idx="11"/>
          </p:nvPr>
        </p:nvSpPr>
        <p:spPr>
          <a:xfrm>
            <a:off x="1237483" y="313695"/>
            <a:ext cx="4608513" cy="2759165"/>
          </a:xfrm>
        </p:spPr>
        <p:txBody>
          <a:bodyPr/>
          <a:lstStyle/>
          <a:p>
            <a:r>
              <a:rPr lang="en-US" sz="2400" dirty="0">
                <a:latin typeface="Lucida Calligraphy" panose="03010101010101010101" pitchFamily="66" charset="0"/>
              </a:rPr>
              <a:t>Demonstrating excellence and impact in your promotion application.</a:t>
            </a:r>
          </a:p>
          <a:p>
            <a:r>
              <a:rPr lang="en-US" sz="2400" dirty="0">
                <a:solidFill>
                  <a:schemeClr val="tx1">
                    <a:lumMod val="60000"/>
                    <a:lumOff val="40000"/>
                  </a:schemeClr>
                </a:solidFill>
                <a:latin typeface="Lucida Calligraphy" panose="03010101010101010101" pitchFamily="66" charset="0"/>
              </a:rPr>
              <a:t>Show evidence of your excellence and impact in development, delivery and leadership in a minimum of 3 areas:</a:t>
            </a:r>
          </a:p>
        </p:txBody>
      </p:sp>
      <p:sp>
        <p:nvSpPr>
          <p:cNvPr id="5" name="Text Placeholder 4">
            <a:extLst>
              <a:ext uri="{FF2B5EF4-FFF2-40B4-BE49-F238E27FC236}">
                <a16:creationId xmlns:a16="http://schemas.microsoft.com/office/drawing/2014/main" id="{1ADE5CF7-3F7D-E049-B12B-8D867C1727E8}"/>
              </a:ext>
            </a:extLst>
          </p:cNvPr>
          <p:cNvSpPr>
            <a:spLocks noGrp="1"/>
          </p:cNvSpPr>
          <p:nvPr>
            <p:ph type="body" sz="quarter" idx="13"/>
          </p:nvPr>
        </p:nvSpPr>
        <p:spPr>
          <a:xfrm>
            <a:off x="1410715" y="3104759"/>
            <a:ext cx="3946525" cy="3096492"/>
          </a:xfrm>
        </p:spPr>
        <p:txBody>
          <a:bodyPr/>
          <a:lstStyle/>
          <a:p>
            <a:r>
              <a:rPr lang="en-GB" sz="2400" b="1" dirty="0">
                <a:solidFill>
                  <a:schemeClr val="tx1"/>
                </a:solidFill>
              </a:rPr>
              <a:t>Citizenship &amp; Inclusion</a:t>
            </a:r>
          </a:p>
          <a:p>
            <a:r>
              <a:rPr lang="en-GB" sz="2400" b="1" dirty="0">
                <a:solidFill>
                  <a:schemeClr val="tx1"/>
                </a:solidFill>
              </a:rPr>
              <a:t>Education</a:t>
            </a:r>
            <a:endParaRPr lang="en-US" sz="2400" b="1" dirty="0">
              <a:solidFill>
                <a:schemeClr val="tx1"/>
              </a:solidFill>
            </a:endParaRPr>
          </a:p>
          <a:p>
            <a:r>
              <a:rPr lang="en-GB" sz="2400" b="1" dirty="0">
                <a:solidFill>
                  <a:schemeClr val="tx1"/>
                </a:solidFill>
              </a:rPr>
              <a:t>Research</a:t>
            </a:r>
          </a:p>
          <a:p>
            <a:r>
              <a:rPr lang="en-GB" sz="2400" b="1" dirty="0">
                <a:solidFill>
                  <a:schemeClr val="tx1"/>
                </a:solidFill>
              </a:rPr>
              <a:t>Scholarship</a:t>
            </a:r>
          </a:p>
          <a:p>
            <a:r>
              <a:rPr lang="en-GB" sz="2400" b="1" dirty="0">
                <a:solidFill>
                  <a:schemeClr val="tx1"/>
                </a:solidFill>
              </a:rPr>
              <a:t>Enterprise &amp; External Engagement</a:t>
            </a:r>
          </a:p>
          <a:p>
            <a:r>
              <a:rPr lang="en-GB" sz="2400" b="1" dirty="0">
                <a:solidFill>
                  <a:schemeClr val="tx1"/>
                </a:solidFill>
              </a:rPr>
              <a:t>Professional Practice</a:t>
            </a:r>
            <a:endParaRPr lang="en-US" sz="2400" b="1" dirty="0">
              <a:solidFill>
                <a:schemeClr val="tx1"/>
              </a:solidFill>
            </a:endParaRPr>
          </a:p>
        </p:txBody>
      </p:sp>
    </p:spTree>
    <p:extLst>
      <p:ext uri="{BB962C8B-B14F-4D97-AF65-F5344CB8AC3E}">
        <p14:creationId xmlns:p14="http://schemas.microsoft.com/office/powerpoint/2010/main" val="349479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397001"/>
            <a:ext cx="9367838" cy="4063274"/>
          </a:xfrm>
        </p:spPr>
        <p:txBody>
          <a:bodyPr/>
          <a:lstStyle/>
          <a:p>
            <a:r>
              <a:rPr lang="en-GB" b="1" dirty="0"/>
              <a:t>Prepare early: </a:t>
            </a:r>
            <a:r>
              <a:rPr lang="en-GB" sz="2400" dirty="0"/>
              <a:t>Discuss your readiness for promotion with your Head of School, Academic Lead for Staff Development, or mentor; listen carefully to their feedback and advice</a:t>
            </a:r>
          </a:p>
          <a:p>
            <a:r>
              <a:rPr lang="en-GB" b="1" dirty="0"/>
              <a:t>Review the documentation: </a:t>
            </a:r>
            <a:r>
              <a:rPr lang="en-GB" sz="2400" dirty="0"/>
              <a:t>The</a:t>
            </a:r>
            <a:r>
              <a:rPr lang="en-GB" sz="2400" b="1" dirty="0"/>
              <a:t> </a:t>
            </a:r>
            <a:r>
              <a:rPr lang="en-GB" sz="2400" dirty="0"/>
              <a:t>Promotion Guidelines, the Academic Careers Framework and the Application Form</a:t>
            </a:r>
          </a:p>
          <a:p>
            <a:r>
              <a:rPr lang="en-GB" b="1" dirty="0"/>
              <a:t>Consider your role: </a:t>
            </a:r>
            <a:r>
              <a:rPr lang="en-GB" sz="2400" dirty="0"/>
              <a:t>T&amp;R, T&amp;S or T&amp;PP</a:t>
            </a:r>
            <a:endParaRPr lang="en-GB" dirty="0"/>
          </a:p>
          <a:p>
            <a:r>
              <a:rPr lang="en-GB" b="1" dirty="0"/>
              <a:t>Make a list: </a:t>
            </a:r>
            <a:r>
              <a:rPr lang="en-GB" sz="2400" dirty="0"/>
              <a:t>Write down everything you think may be relevant; discuss with a colleague for ideas; use recent probation/appraisal documentation; sift the most compelling points which best demonstrate your contribution and impact</a:t>
            </a:r>
          </a:p>
          <a:p>
            <a:endParaRPr lang="en-GB" dirty="0"/>
          </a:p>
          <a:p>
            <a:endParaRPr lang="en-GB" dirty="0"/>
          </a:p>
        </p:txBody>
      </p:sp>
      <p:sp>
        <p:nvSpPr>
          <p:cNvPr id="3" name="Text Placeholder 2"/>
          <p:cNvSpPr>
            <a:spLocks noGrp="1"/>
          </p:cNvSpPr>
          <p:nvPr>
            <p:ph type="body" sz="quarter" idx="11"/>
          </p:nvPr>
        </p:nvSpPr>
        <p:spPr/>
        <p:txBody>
          <a:bodyPr/>
          <a:lstStyle/>
          <a:p>
            <a:r>
              <a:rPr lang="en-GB" dirty="0"/>
              <a:t>Getting Started</a:t>
            </a:r>
          </a:p>
        </p:txBody>
      </p:sp>
    </p:spTree>
    <p:extLst>
      <p:ext uri="{BB962C8B-B14F-4D97-AF65-F5344CB8AC3E}">
        <p14:creationId xmlns:p14="http://schemas.microsoft.com/office/powerpoint/2010/main" val="3612525255"/>
      </p:ext>
    </p:extLst>
  </p:cSld>
  <p:clrMapOvr>
    <a:masterClrMapping/>
  </p:clrMapOvr>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d5aa3a-744d-45b4-9884-34f5ed541ac2">
      <Terms xmlns="http://schemas.microsoft.com/office/infopath/2007/PartnerControls"/>
    </lcf76f155ced4ddcb4097134ff3c332f>
    <TaxCatchAll xmlns="d5efd484-15aa-41a0-83f6-0646502cb6d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DF4609D067F14CA457822B5CAC8459" ma:contentTypeVersion="16" ma:contentTypeDescription="Create a new document." ma:contentTypeScope="" ma:versionID="7e0e2a0d14468a6dec378b9dfd974d3d">
  <xsd:schema xmlns:xsd="http://www.w3.org/2001/XMLSchema" xmlns:xs="http://www.w3.org/2001/XMLSchema" xmlns:p="http://schemas.microsoft.com/office/2006/metadata/properties" xmlns:ns2="4dd5aa3a-744d-45b4-9884-34f5ed541ac2" xmlns:ns3="6b480e0f-74ba-4ca4-a01c-57ee14211714" xmlns:ns4="d5efd484-15aa-41a0-83f6-0646502cb6d6" targetNamespace="http://schemas.microsoft.com/office/2006/metadata/properties" ma:root="true" ma:fieldsID="dc147943756276a07f5b494785f0a702" ns2:_="" ns3:_="" ns4:_="">
    <xsd:import namespace="4dd5aa3a-744d-45b4-9884-34f5ed541ac2"/>
    <xsd:import namespace="6b480e0f-74ba-4ca4-a01c-57ee14211714"/>
    <xsd:import namespace="d5efd484-15aa-41a0-83f6-0646502cb6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d5aa3a-744d-45b4-9884-34f5ed541a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b480e0f-74ba-4ca4-a01c-57ee142117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5feacef-8224-47b1-ae65-fd419ccba3ff}" ma:internalName="TaxCatchAll" ma:showField="CatchAllData" ma:web="6b480e0f-74ba-4ca4-a01c-57ee142117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16BA0A-7BC2-4A85-B22E-8154E0490518}">
  <ds:schemaRefs>
    <ds:schemaRef ds:uri="http://schemas.microsoft.com/office/2006/metadata/properties"/>
    <ds:schemaRef ds:uri="http://schemas.microsoft.com/office/infopath/2007/PartnerControls"/>
    <ds:schemaRef ds:uri="4dd5aa3a-744d-45b4-9884-34f5ed541ac2"/>
    <ds:schemaRef ds:uri="d5efd484-15aa-41a0-83f6-0646502cb6d6"/>
  </ds:schemaRefs>
</ds:datastoreItem>
</file>

<file path=customXml/itemProps2.xml><?xml version="1.0" encoding="utf-8"?>
<ds:datastoreItem xmlns:ds="http://schemas.openxmlformats.org/officeDocument/2006/customXml" ds:itemID="{B3BA3867-1234-4951-B329-0395C1CF2D77}">
  <ds:schemaRefs>
    <ds:schemaRef ds:uri="http://schemas.microsoft.com/sharepoint/v3/contenttype/forms"/>
  </ds:schemaRefs>
</ds:datastoreItem>
</file>

<file path=customXml/itemProps3.xml><?xml version="1.0" encoding="utf-8"?>
<ds:datastoreItem xmlns:ds="http://schemas.openxmlformats.org/officeDocument/2006/customXml" ds:itemID="{F308C360-795A-4258-8428-A5384E7DED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d5aa3a-744d-45b4-9884-34f5ed541ac2"/>
    <ds:schemaRef ds:uri="6b480e0f-74ba-4ca4-a01c-57ee14211714"/>
    <ds:schemaRef ds:uri="d5efd484-15aa-41a0-83f6-0646502cb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4411</TotalTime>
  <Words>1251</Words>
  <Application>Microsoft Office PowerPoint</Application>
  <PresentationFormat>Widescreen</PresentationFormat>
  <Paragraphs>88</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Lucida Calligraphy</vt:lpstr>
      <vt:lpstr>Trade Gothic 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Tim Hubbard</cp:lastModifiedBy>
  <cp:revision>378</cp:revision>
  <dcterms:modified xsi:type="dcterms:W3CDTF">2024-11-27T10:50:19Z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0x0101005BDF4609D067F14CA457822B5CAC8459</vt:lpwstr>
  </property>
</Properties>
</file>