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9"/>
  </p:notesMasterIdLst>
  <p:handoutMasterIdLst>
    <p:handoutMasterId r:id="rId30"/>
  </p:handoutMasterIdLst>
  <p:sldIdLst>
    <p:sldId id="282" r:id="rId5"/>
    <p:sldId id="316" r:id="rId6"/>
    <p:sldId id="285" r:id="rId7"/>
    <p:sldId id="298" r:id="rId8"/>
    <p:sldId id="286" r:id="rId9"/>
    <p:sldId id="287" r:id="rId10"/>
    <p:sldId id="301" r:id="rId11"/>
    <p:sldId id="310" r:id="rId12"/>
    <p:sldId id="311" r:id="rId13"/>
    <p:sldId id="312" r:id="rId14"/>
    <p:sldId id="288" r:id="rId15"/>
    <p:sldId id="289" r:id="rId16"/>
    <p:sldId id="290" r:id="rId17"/>
    <p:sldId id="292" r:id="rId18"/>
    <p:sldId id="314" r:id="rId19"/>
    <p:sldId id="293" r:id="rId20"/>
    <p:sldId id="297" r:id="rId21"/>
    <p:sldId id="302" r:id="rId22"/>
    <p:sldId id="295" r:id="rId23"/>
    <p:sldId id="303" r:id="rId24"/>
    <p:sldId id="313" r:id="rId25"/>
    <p:sldId id="315" r:id="rId26"/>
    <p:sldId id="300" r:id="rId27"/>
    <p:sldId id="281"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1pPr>
    <a:lvl2pPr marL="0" marR="0" indent="457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2pPr>
    <a:lvl3pPr marL="0" marR="0" indent="914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3pPr>
    <a:lvl4pPr marL="0" marR="0" indent="1371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4pPr>
    <a:lvl5pPr marL="0" marR="0" indent="18288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5pPr>
    <a:lvl6pPr marL="0" marR="0" indent="22860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6pPr>
    <a:lvl7pPr marL="0" marR="0" indent="27432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7pPr>
    <a:lvl8pPr marL="0" marR="0" indent="32004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8pPr>
    <a:lvl9pPr marL="0" marR="0" indent="365760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36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3C264-E8C4-4587-ADF2-D047EB75B656}" v="13" dt="2024-02-26T12:41:46.5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1"/>
    <p:restoredTop sz="78571" autoAdjust="0"/>
  </p:normalViewPr>
  <p:slideViewPr>
    <p:cSldViewPr snapToGrid="0" snapToObjects="1">
      <p:cViewPr varScale="1">
        <p:scale>
          <a:sx n="89" d="100"/>
          <a:sy n="89" d="100"/>
        </p:scale>
        <p:origin x="1014" y="9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146" d="100"/>
          <a:sy n="146" d="100"/>
        </p:scale>
        <p:origin x="463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E3891-7AB4-4B30-BF58-6FC0A63E97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DE63A9-5F41-4F6C-AD6D-D1785F763BEA}">
      <dgm:prSet custT="1"/>
      <dgm:spPr/>
      <dgm:t>
        <a:bodyPr/>
        <a:lstStyle/>
        <a:p>
          <a:pPr algn="l" rtl="0"/>
          <a:r>
            <a:rPr lang="en-GB" sz="2000" dirty="0"/>
            <a:t>From the group discussions, the Head/Director should formulate a statement that explains the decision. It is shared with the Group prior to the submission to enable collective agreement.</a:t>
          </a:r>
        </a:p>
      </dgm:t>
    </dgm:pt>
    <dgm:pt modelId="{71CBA4A9-3D1D-4B34-904D-2B3D8568D3B0}" type="parTrans" cxnId="{4E47061B-D4D5-400A-8080-956D864EE8A9}">
      <dgm:prSet/>
      <dgm:spPr/>
      <dgm:t>
        <a:bodyPr/>
        <a:lstStyle/>
        <a:p>
          <a:pPr algn="l"/>
          <a:endParaRPr lang="en-US" sz="2000"/>
        </a:p>
      </dgm:t>
    </dgm:pt>
    <dgm:pt modelId="{AFA97C84-2B99-4C75-A332-AEE26A161C7B}" type="sibTrans" cxnId="{4E47061B-D4D5-400A-8080-956D864EE8A9}">
      <dgm:prSet/>
      <dgm:spPr/>
      <dgm:t>
        <a:bodyPr/>
        <a:lstStyle/>
        <a:p>
          <a:pPr algn="l"/>
          <a:endParaRPr lang="en-US" sz="2000"/>
        </a:p>
      </dgm:t>
    </dgm:pt>
    <dgm:pt modelId="{7C21DDF3-21D9-4683-B2A8-9CDB7D48F968}">
      <dgm:prSet custT="1"/>
      <dgm:spPr/>
      <dgm:t>
        <a:bodyPr/>
        <a:lstStyle/>
        <a:p>
          <a:pPr algn="l" rtl="0"/>
          <a:r>
            <a:rPr lang="en-GB" sz="2000" dirty="0"/>
            <a:t>This statement should make references to where the applicant has met (or not met) the standards of excellence in the Academic Careers Framework. </a:t>
          </a:r>
        </a:p>
      </dgm:t>
    </dgm:pt>
    <dgm:pt modelId="{0B413330-CDE0-4C2B-8F81-F949712A74C0}" type="parTrans" cxnId="{9758F18C-1A33-4B85-A662-627823573155}">
      <dgm:prSet/>
      <dgm:spPr/>
      <dgm:t>
        <a:bodyPr/>
        <a:lstStyle/>
        <a:p>
          <a:pPr algn="l"/>
          <a:endParaRPr lang="en-US" sz="2000"/>
        </a:p>
      </dgm:t>
    </dgm:pt>
    <dgm:pt modelId="{8706A486-DA57-44A7-B041-99CA2B09B22B}" type="sibTrans" cxnId="{9758F18C-1A33-4B85-A662-627823573155}">
      <dgm:prSet/>
      <dgm:spPr/>
      <dgm:t>
        <a:bodyPr/>
        <a:lstStyle/>
        <a:p>
          <a:pPr algn="l"/>
          <a:endParaRPr lang="en-US" sz="2000"/>
        </a:p>
      </dgm:t>
    </dgm:pt>
    <dgm:pt modelId="{0EFF6396-8BF7-4ADD-B8DB-18D7CC171801}">
      <dgm:prSet custT="1"/>
      <dgm:spPr/>
      <dgm:t>
        <a:bodyPr/>
        <a:lstStyle/>
        <a:p>
          <a:pPr algn="l" rtl="0"/>
          <a:r>
            <a:rPr lang="en-GB" sz="2000" dirty="0"/>
            <a:t>A copy of the final statement, agreed by the Group, will be provided to the applicant by HR, to allow those who wish to respond to comments (via Applicant Response) before the Faculty Panel.</a:t>
          </a:r>
        </a:p>
      </dgm:t>
    </dgm:pt>
    <dgm:pt modelId="{EBE0D7A1-7A10-4A43-AB34-829897AF1450}" type="parTrans" cxnId="{F4D2350E-1DBA-41D8-B763-D1C9A767F3BC}">
      <dgm:prSet/>
      <dgm:spPr/>
      <dgm:t>
        <a:bodyPr/>
        <a:lstStyle/>
        <a:p>
          <a:pPr algn="l"/>
          <a:endParaRPr lang="en-US" sz="2000"/>
        </a:p>
      </dgm:t>
    </dgm:pt>
    <dgm:pt modelId="{ABC90343-7A3D-4D1D-907E-36F94EFCE971}" type="sibTrans" cxnId="{F4D2350E-1DBA-41D8-B763-D1C9A767F3BC}">
      <dgm:prSet/>
      <dgm:spPr/>
      <dgm:t>
        <a:bodyPr/>
        <a:lstStyle/>
        <a:p>
          <a:pPr algn="l"/>
          <a:endParaRPr lang="en-US" sz="2000"/>
        </a:p>
      </dgm:t>
    </dgm:pt>
    <dgm:pt modelId="{02FD9346-4685-4E1F-A950-B14FD17963E8}" type="pres">
      <dgm:prSet presAssocID="{BB1E3891-7AB4-4B30-BF58-6FC0A63E97C9}" presName="linear" presStyleCnt="0">
        <dgm:presLayoutVars>
          <dgm:animLvl val="lvl"/>
          <dgm:resizeHandles val="exact"/>
        </dgm:presLayoutVars>
      </dgm:prSet>
      <dgm:spPr/>
    </dgm:pt>
    <dgm:pt modelId="{65440F8E-4783-44E9-8AFD-8A7FC9235938}" type="pres">
      <dgm:prSet presAssocID="{E6DE63A9-5F41-4F6C-AD6D-D1785F763BEA}" presName="parentText" presStyleLbl="node1" presStyleIdx="0" presStyleCnt="3">
        <dgm:presLayoutVars>
          <dgm:chMax val="0"/>
          <dgm:bulletEnabled val="1"/>
        </dgm:presLayoutVars>
      </dgm:prSet>
      <dgm:spPr/>
    </dgm:pt>
    <dgm:pt modelId="{D38714AE-5B63-4265-96E9-2D736532BA76}" type="pres">
      <dgm:prSet presAssocID="{AFA97C84-2B99-4C75-A332-AEE26A161C7B}" presName="spacer" presStyleCnt="0"/>
      <dgm:spPr/>
    </dgm:pt>
    <dgm:pt modelId="{687B6B29-27DA-4A19-8774-618B800DECCB}" type="pres">
      <dgm:prSet presAssocID="{7C21DDF3-21D9-4683-B2A8-9CDB7D48F968}" presName="parentText" presStyleLbl="node1" presStyleIdx="1" presStyleCnt="3">
        <dgm:presLayoutVars>
          <dgm:chMax val="0"/>
          <dgm:bulletEnabled val="1"/>
        </dgm:presLayoutVars>
      </dgm:prSet>
      <dgm:spPr/>
    </dgm:pt>
    <dgm:pt modelId="{719CAF7B-C3F0-4A85-91C8-C09F4800BAA4}" type="pres">
      <dgm:prSet presAssocID="{8706A486-DA57-44A7-B041-99CA2B09B22B}" presName="spacer" presStyleCnt="0"/>
      <dgm:spPr/>
    </dgm:pt>
    <dgm:pt modelId="{5C842C11-5225-4A7F-AA07-D7ED191F2B94}" type="pres">
      <dgm:prSet presAssocID="{0EFF6396-8BF7-4ADD-B8DB-18D7CC171801}" presName="parentText" presStyleLbl="node1" presStyleIdx="2" presStyleCnt="3">
        <dgm:presLayoutVars>
          <dgm:chMax val="0"/>
          <dgm:bulletEnabled val="1"/>
        </dgm:presLayoutVars>
      </dgm:prSet>
      <dgm:spPr/>
    </dgm:pt>
  </dgm:ptLst>
  <dgm:cxnLst>
    <dgm:cxn modelId="{F4D2350E-1DBA-41D8-B763-D1C9A767F3BC}" srcId="{BB1E3891-7AB4-4B30-BF58-6FC0A63E97C9}" destId="{0EFF6396-8BF7-4ADD-B8DB-18D7CC171801}" srcOrd="2" destOrd="0" parTransId="{EBE0D7A1-7A10-4A43-AB34-829897AF1450}" sibTransId="{ABC90343-7A3D-4D1D-907E-36F94EFCE971}"/>
    <dgm:cxn modelId="{4E47061B-D4D5-400A-8080-956D864EE8A9}" srcId="{BB1E3891-7AB4-4B30-BF58-6FC0A63E97C9}" destId="{E6DE63A9-5F41-4F6C-AD6D-D1785F763BEA}" srcOrd="0" destOrd="0" parTransId="{71CBA4A9-3D1D-4B34-904D-2B3D8568D3B0}" sibTransId="{AFA97C84-2B99-4C75-A332-AEE26A161C7B}"/>
    <dgm:cxn modelId="{991B6320-8BCC-43CE-819D-5C4F5CF4D23E}" type="presOf" srcId="{BB1E3891-7AB4-4B30-BF58-6FC0A63E97C9}" destId="{02FD9346-4685-4E1F-A950-B14FD17963E8}" srcOrd="0" destOrd="0" presId="urn:microsoft.com/office/officeart/2005/8/layout/vList2"/>
    <dgm:cxn modelId="{8898A352-5441-47E5-AD03-33D3DA7CAEC2}" type="presOf" srcId="{E6DE63A9-5F41-4F6C-AD6D-D1785F763BEA}" destId="{65440F8E-4783-44E9-8AFD-8A7FC9235938}" srcOrd="0" destOrd="0" presId="urn:microsoft.com/office/officeart/2005/8/layout/vList2"/>
    <dgm:cxn modelId="{9758F18C-1A33-4B85-A662-627823573155}" srcId="{BB1E3891-7AB4-4B30-BF58-6FC0A63E97C9}" destId="{7C21DDF3-21D9-4683-B2A8-9CDB7D48F968}" srcOrd="1" destOrd="0" parTransId="{0B413330-CDE0-4C2B-8F81-F949712A74C0}" sibTransId="{8706A486-DA57-44A7-B041-99CA2B09B22B}"/>
    <dgm:cxn modelId="{031811F0-8292-4F15-B3C3-50AFD5CAE5FD}" type="presOf" srcId="{0EFF6396-8BF7-4ADD-B8DB-18D7CC171801}" destId="{5C842C11-5225-4A7F-AA07-D7ED191F2B94}" srcOrd="0" destOrd="0" presId="urn:microsoft.com/office/officeart/2005/8/layout/vList2"/>
    <dgm:cxn modelId="{238E61F3-E4EA-4B9B-BBA1-6AE4D644585D}" type="presOf" srcId="{7C21DDF3-21D9-4683-B2A8-9CDB7D48F968}" destId="{687B6B29-27DA-4A19-8774-618B800DECCB}" srcOrd="0" destOrd="0" presId="urn:microsoft.com/office/officeart/2005/8/layout/vList2"/>
    <dgm:cxn modelId="{082F6F5B-A0D7-4034-BA7E-D2665955D9CD}" type="presParOf" srcId="{02FD9346-4685-4E1F-A950-B14FD17963E8}" destId="{65440F8E-4783-44E9-8AFD-8A7FC9235938}" srcOrd="0" destOrd="0" presId="urn:microsoft.com/office/officeart/2005/8/layout/vList2"/>
    <dgm:cxn modelId="{5830AC1D-359A-49FC-96EA-BC5141A8CB80}" type="presParOf" srcId="{02FD9346-4685-4E1F-A950-B14FD17963E8}" destId="{D38714AE-5B63-4265-96E9-2D736532BA76}" srcOrd="1" destOrd="0" presId="urn:microsoft.com/office/officeart/2005/8/layout/vList2"/>
    <dgm:cxn modelId="{F0FDC1CB-71FC-4323-A5E3-F64A28A302E9}" type="presParOf" srcId="{02FD9346-4685-4E1F-A950-B14FD17963E8}" destId="{687B6B29-27DA-4A19-8774-618B800DECCB}" srcOrd="2" destOrd="0" presId="urn:microsoft.com/office/officeart/2005/8/layout/vList2"/>
    <dgm:cxn modelId="{051BDBC8-ECA7-4C99-97D8-F3BE35AE8385}" type="presParOf" srcId="{02FD9346-4685-4E1F-A950-B14FD17963E8}" destId="{719CAF7B-C3F0-4A85-91C8-C09F4800BAA4}" srcOrd="3" destOrd="0" presId="urn:microsoft.com/office/officeart/2005/8/layout/vList2"/>
    <dgm:cxn modelId="{CDBCE69F-14FC-4559-8587-527BFA20F672}" type="presParOf" srcId="{02FD9346-4685-4E1F-A950-B14FD17963E8}" destId="{5C842C11-5225-4A7F-AA07-D7ED191F2B9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40F8E-4783-44E9-8AFD-8A7FC9235938}">
      <dsp:nvSpPr>
        <dsp:cNvPr id="0" name=""/>
        <dsp:cNvSpPr/>
      </dsp:nvSpPr>
      <dsp:spPr>
        <a:xfrm>
          <a:off x="0" y="5811"/>
          <a:ext cx="5486400"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t>From the group discussions, the Head/Director should formulate a statement that explains the decision. It is shared with the Group prior to the submission to enable collective agreement.</a:t>
          </a:r>
        </a:p>
      </dsp:txBody>
      <dsp:txXfrm>
        <a:off x="68680" y="74491"/>
        <a:ext cx="5349040" cy="1269564"/>
      </dsp:txXfrm>
    </dsp:sp>
    <dsp:sp modelId="{687B6B29-27DA-4A19-8774-618B800DECCB}">
      <dsp:nvSpPr>
        <dsp:cNvPr id="0" name=""/>
        <dsp:cNvSpPr/>
      </dsp:nvSpPr>
      <dsp:spPr>
        <a:xfrm>
          <a:off x="0" y="1599936"/>
          <a:ext cx="5486400"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t>This statement should make references to where the applicant has met (or not met) the standards of excellence in the Academic Careers Framework. </a:t>
          </a:r>
        </a:p>
      </dsp:txBody>
      <dsp:txXfrm>
        <a:off x="68680" y="1668616"/>
        <a:ext cx="5349040" cy="1269564"/>
      </dsp:txXfrm>
    </dsp:sp>
    <dsp:sp modelId="{5C842C11-5225-4A7F-AA07-D7ED191F2B94}">
      <dsp:nvSpPr>
        <dsp:cNvPr id="0" name=""/>
        <dsp:cNvSpPr/>
      </dsp:nvSpPr>
      <dsp:spPr>
        <a:xfrm>
          <a:off x="0" y="3194061"/>
          <a:ext cx="5486400" cy="14069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dirty="0"/>
            <a:t>A copy of the final statement, agreed by the Group, will be provided to the applicant by HR, to allow those who wish to respond to comments (via Applicant Response) before the Faculty Panel.</a:t>
          </a:r>
        </a:p>
      </dsp:txBody>
      <dsp:txXfrm>
        <a:off x="68680" y="3262741"/>
        <a:ext cx="5349040" cy="1269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61716-9ED4-0642-9A31-329D258AE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5CF89C-AB76-EE48-B902-D3BA588F37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1D3CA-895E-914C-9EFC-80587028E7C3}" type="datetimeFigureOut">
              <a:rPr lang="en-US" smtClean="0"/>
              <a:t>3/18/2024</a:t>
            </a:fld>
            <a:endParaRPr lang="en-US"/>
          </a:p>
        </p:txBody>
      </p:sp>
      <p:sp>
        <p:nvSpPr>
          <p:cNvPr id="4" name="Footer Placeholder 3">
            <a:extLst>
              <a:ext uri="{FF2B5EF4-FFF2-40B4-BE49-F238E27FC236}">
                <a16:creationId xmlns:a16="http://schemas.microsoft.com/office/drawing/2014/main" id="{948301A0-4D53-3D4B-BBDF-9211D5755D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DF420B-A690-D144-B178-6C36C370CE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012834-223E-C047-AC78-72C4F1EB3EC7}" type="slidenum">
              <a:rPr lang="en-US" smtClean="0"/>
              <a:t>‹#›</a:t>
            </a:fld>
            <a:endParaRPr lang="en-US"/>
          </a:p>
        </p:txBody>
      </p:sp>
    </p:spTree>
    <p:extLst>
      <p:ext uri="{BB962C8B-B14F-4D97-AF65-F5344CB8AC3E}">
        <p14:creationId xmlns:p14="http://schemas.microsoft.com/office/powerpoint/2010/main" val="3152082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r>
              <a:rPr lang="en-GB" dirty="0"/>
              <a:t>Always use a title/intro slide at the start of your presentation. Choose the appropriate version by faculty or this slide version for professional services.</a:t>
            </a:r>
          </a:p>
          <a:p>
            <a:endParaRPr lang="en-GB" dirty="0"/>
          </a:p>
          <a:p>
            <a:r>
              <a:rPr lang="en-GB" dirty="0"/>
              <a:t>Title slide option 1 – blue background. Queen Mary logo version</a:t>
            </a:r>
          </a:p>
          <a:p>
            <a:endParaRPr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SET has decided that all those involved in decision-making panels for academic promotion should receive training.</a:t>
            </a:r>
            <a:r>
              <a:rPr lang="en-GB" baseline="0" dirty="0"/>
              <a:t> The purpose of this training is to provide an overview of the academic promotion process and explain the </a:t>
            </a:r>
            <a:r>
              <a:rPr lang="en-GB" sz="1200" b="0" kern="1200" dirty="0"/>
              <a:t>changes that have been made for the 2024 promotion round. In providing training this will ensure a consistent approach across all 3 Faculties and all Schools</a:t>
            </a:r>
            <a:r>
              <a:rPr lang="en-GB" sz="1200" b="0" kern="1200" baseline="0" dirty="0"/>
              <a:t> and </a:t>
            </a:r>
            <a:r>
              <a:rPr lang="en-GB" sz="1200" b="0" kern="1200" dirty="0"/>
              <a:t>Institutes.</a:t>
            </a:r>
          </a:p>
          <a:p>
            <a:endParaRPr lang="en-GB" dirty="0"/>
          </a:p>
        </p:txBody>
      </p:sp>
    </p:spTree>
    <p:extLst>
      <p:ext uri="{BB962C8B-B14F-4D97-AF65-F5344CB8AC3E}">
        <p14:creationId xmlns:p14="http://schemas.microsoft.com/office/powerpoint/2010/main" val="177689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Tree>
    <p:extLst>
      <p:ext uri="{BB962C8B-B14F-4D97-AF65-F5344CB8AC3E}">
        <p14:creationId xmlns:p14="http://schemas.microsoft.com/office/powerpoint/2010/main" val="4148578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Accreditation at least equivalent to Higher Education Academy Fellow, either achieved at the time of the promotion application submission, or evidence of progress towards achieving this within an agreed timeframe has been clearly set out in the promotion application.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Application for a professorial appointment is strengthened by the equivalent of Higher Education Academy Senior Fellow as a minimum. If the promotion is based on </a:t>
            </a:r>
            <a:r>
              <a:rPr lang="en-GB" sz="1800" dirty="0">
                <a:effectLst/>
                <a:latin typeface="Arial" panose="020B0604020202020204" pitchFamily="34" charset="0"/>
                <a:ea typeface="Calibri" panose="020F0502020204030204" pitchFamily="34" charset="0"/>
                <a:cs typeface="Arial" panose="020B0604020202020204" pitchFamily="34" charset="0"/>
              </a:rPr>
              <a:t>E</a:t>
            </a:r>
            <a:r>
              <a:rPr lang="en-GB" sz="1800" dirty="0">
                <a:effectLst/>
                <a:latin typeface="Arial" panose="020B0604020202020204" pitchFamily="34" charset="0"/>
                <a:ea typeface="Times New Roman" panose="02020603050405020304" pitchFamily="18" charset="0"/>
                <a:cs typeface="Arial" panose="020B0604020202020204" pitchFamily="34" charset="0"/>
              </a:rPr>
              <a:t>ducation and Scholarship, then the expectation is Higher Education Academy Principal Fellow.</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64226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Tree>
    <p:extLst>
      <p:ext uri="{BB962C8B-B14F-4D97-AF65-F5344CB8AC3E}">
        <p14:creationId xmlns:p14="http://schemas.microsoft.com/office/powerpoint/2010/main" val="211035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491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Principles – Accurate, Fair, Honest, Aligned with what will be presented at Faculty Panel.</a:t>
            </a:r>
          </a:p>
          <a:p>
            <a:endParaRPr lang="en-GB" dirty="0"/>
          </a:p>
          <a:p>
            <a:r>
              <a:rPr lang="en-GB" dirty="0"/>
              <a:t>Be prepared to provide honest and constructive feedback to those not being supported for promotion – with reasoning based on evidence. Identify areas to work on before the next promotion application.</a:t>
            </a:r>
          </a:p>
          <a:p>
            <a:endParaRPr lang="en-GB" dirty="0"/>
          </a:p>
        </p:txBody>
      </p:sp>
    </p:spTree>
    <p:extLst>
      <p:ext uri="{BB962C8B-B14F-4D97-AF65-F5344CB8AC3E}">
        <p14:creationId xmlns:p14="http://schemas.microsoft.com/office/powerpoint/2010/main" val="206109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Tree>
    <p:extLst>
      <p:ext uri="{BB962C8B-B14F-4D97-AF65-F5344CB8AC3E}">
        <p14:creationId xmlns:p14="http://schemas.microsoft.com/office/powerpoint/2010/main" val="266657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p:txBody>
      </p:sp>
    </p:spTree>
    <p:extLst>
      <p:ext uri="{BB962C8B-B14F-4D97-AF65-F5344CB8AC3E}">
        <p14:creationId xmlns:p14="http://schemas.microsoft.com/office/powerpoint/2010/main" val="358677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Emphasis is on evidence of alignment to the standards set out in the </a:t>
            </a:r>
            <a:r>
              <a:rPr lang="en-GB" sz="1200" dirty="0"/>
              <a:t>Academic Careers Framework.</a:t>
            </a:r>
          </a:p>
          <a:p>
            <a:endParaRPr lang="en-GB" sz="1200" dirty="0"/>
          </a:p>
          <a:p>
            <a:r>
              <a:rPr lang="en-GB" sz="1200" dirty="0"/>
              <a:t>Consider a broad range of metrics, with the emphasis on qualitative/measurable evidence, but not purely quantitative such as amount of grant income or citation numbers. Focus on the quality and impact of contribution.</a:t>
            </a:r>
          </a:p>
          <a:p>
            <a:endParaRPr lang="en-GB" sz="1200" dirty="0"/>
          </a:p>
          <a:p>
            <a:r>
              <a:rPr lang="en-GB" sz="1200" dirty="0"/>
              <a:t>How would you consider student evaluation?</a:t>
            </a:r>
          </a:p>
          <a:p>
            <a:endParaRPr lang="en-GB" dirty="0"/>
          </a:p>
        </p:txBody>
      </p:sp>
    </p:spTree>
    <p:extLst>
      <p:ext uri="{BB962C8B-B14F-4D97-AF65-F5344CB8AC3E}">
        <p14:creationId xmlns:p14="http://schemas.microsoft.com/office/powerpoint/2010/main" val="5909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a:t>Consider each individual applicant’s workload allocation, overall FTE and personal circumstances in calibrating the quantity of output expected.</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t>Metrics therefore to be qualitative rather than purely quantitative, but still evidence-based. Establish appropriate norms up front – ensure these are calibrated across the Faculty as appropriate.</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t>Applicants should have had plenty of opportunities for feedback and development, via appraisals, 1:1s etc.</a:t>
            </a:r>
          </a:p>
          <a:p>
            <a:pPr marL="0" marR="0" lvl="0" indent="0" defTabSz="914400" eaLnBrk="1" fontAlgn="auto" latinLnBrk="0" hangingPunct="1">
              <a:lnSpc>
                <a:spcPct val="100000"/>
              </a:lnSpc>
              <a:spcBef>
                <a:spcPts val="0"/>
              </a:spcBef>
              <a:spcAft>
                <a:spcPts val="0"/>
              </a:spcAft>
              <a:buClrTx/>
              <a:buSzTx/>
              <a:buFontTx/>
              <a:buNone/>
              <a:tabLst/>
              <a:defRPr/>
            </a:pPr>
            <a:r>
              <a:rPr lang="en-GB" sz="1200" dirty="0"/>
              <a:t>The promotion application is their opportunity to put forward their own ‘story’ regarding their achievements and career trajectory.</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Tree>
    <p:extLst>
      <p:ext uri="{BB962C8B-B14F-4D97-AF65-F5344CB8AC3E}">
        <p14:creationId xmlns:p14="http://schemas.microsoft.com/office/powerpoint/2010/main" val="209522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There are a number of ways that we aim to get a consistency across all Schools, Institutes and Faculties.</a:t>
            </a:r>
          </a:p>
          <a:p>
            <a:endParaRPr lang="en-GB" dirty="0"/>
          </a:p>
        </p:txBody>
      </p:sp>
    </p:spTree>
    <p:extLst>
      <p:ext uri="{BB962C8B-B14F-4D97-AF65-F5344CB8AC3E}">
        <p14:creationId xmlns:p14="http://schemas.microsoft.com/office/powerpoint/2010/main" val="421333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0651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Education</a:t>
            </a:r>
            <a:r>
              <a:rPr lang="en-GB" dirty="0"/>
              <a:t> – VP, Stephanie Marshall, is keen that there is a focus on </a:t>
            </a:r>
            <a:r>
              <a:rPr lang="en-GB" sz="1200" dirty="0">
                <a:ea typeface="Calibri" panose="020F0502020204030204" pitchFamily="34" charset="0"/>
              </a:rPr>
              <a:t>educational </a:t>
            </a:r>
            <a:r>
              <a:rPr lang="en-GB" sz="1200" b="1" dirty="0">
                <a:ea typeface="Calibri" panose="020F0502020204030204" pitchFamily="34" charset="0"/>
              </a:rPr>
              <a:t>impact</a:t>
            </a:r>
            <a:r>
              <a:rPr lang="en-GB" sz="1200" dirty="0">
                <a:ea typeface="Calibri" panose="020F0502020204030204" pitchFamily="34" charset="0"/>
              </a:rPr>
              <a:t> and link to </a:t>
            </a:r>
            <a:r>
              <a:rPr lang="en-GB" sz="1200" b="1" dirty="0">
                <a:ea typeface="Calibri" panose="020F0502020204030204" pitchFamily="34" charset="0"/>
              </a:rPr>
              <a:t>student experience </a:t>
            </a:r>
            <a:r>
              <a:rPr lang="en-GB" sz="1200" dirty="0">
                <a:ea typeface="Calibri" panose="020F0502020204030204" pitchFamily="34" charset="0"/>
              </a:rPr>
              <a:t>and institutional </a:t>
            </a:r>
            <a:r>
              <a:rPr lang="en-GB" sz="1200" b="1" dirty="0">
                <a:ea typeface="Calibri" panose="020F0502020204030204" pitchFamily="34" charset="0"/>
              </a:rPr>
              <a:t>KPIs</a:t>
            </a:r>
          </a:p>
          <a:p>
            <a:r>
              <a:rPr lang="en-GB" sz="1200" b="1" dirty="0">
                <a:ea typeface="Calibri" panose="020F0502020204030204" pitchFamily="34" charset="0"/>
              </a:rPr>
              <a:t>Citizenship &amp; Inclusion</a:t>
            </a:r>
            <a:r>
              <a:rPr lang="en-GB" sz="1200" dirty="0">
                <a:ea typeface="Calibri" panose="020F0502020204030204" pitchFamily="34" charset="0"/>
              </a:rPr>
              <a:t> is a </a:t>
            </a:r>
            <a:r>
              <a:rPr lang="en-GB" sz="1200" b="1" dirty="0">
                <a:ea typeface="Calibri" panose="020F0502020204030204" pitchFamily="34" charset="0"/>
              </a:rPr>
              <a:t>compulsory</a:t>
            </a:r>
            <a:r>
              <a:rPr lang="en-GB" sz="1200" dirty="0">
                <a:ea typeface="Calibri" panose="020F0502020204030204" pitchFamily="34" charset="0"/>
              </a:rPr>
              <a:t> area of contribution – note the importance of demonstrating the </a:t>
            </a:r>
            <a:r>
              <a:rPr lang="en-GB" sz="1200" b="1" dirty="0">
                <a:ea typeface="Calibri" panose="020F0502020204030204" pitchFamily="34" charset="0"/>
              </a:rPr>
              <a:t>Values</a:t>
            </a:r>
            <a:r>
              <a:rPr lang="en-GB" sz="1200" dirty="0">
                <a:ea typeface="Calibri" panose="020F0502020204030204" pitchFamily="34" charset="0"/>
              </a:rPr>
              <a:t> and </a:t>
            </a:r>
            <a:r>
              <a:rPr lang="en-GB" sz="1200" b="1" dirty="0">
                <a:ea typeface="Calibri" panose="020F0502020204030204" pitchFamily="34" charset="0"/>
              </a:rPr>
              <a:t>role-modelling</a:t>
            </a:r>
            <a:r>
              <a:rPr lang="en-GB" sz="1200" dirty="0">
                <a:ea typeface="Calibri" panose="020F0502020204030204" pitchFamily="34" charset="0"/>
              </a:rPr>
              <a:t> leadership</a:t>
            </a:r>
          </a:p>
          <a:p>
            <a:r>
              <a:rPr lang="en-GB" sz="1200" b="1" dirty="0">
                <a:ea typeface="Calibri" panose="020F0502020204030204" pitchFamily="34" charset="0"/>
              </a:rPr>
              <a:t>Research</a:t>
            </a:r>
            <a:r>
              <a:rPr lang="en-GB" sz="1200" dirty="0">
                <a:ea typeface="Calibri" panose="020F0502020204030204" pitchFamily="34" charset="0"/>
              </a:rPr>
              <a:t>: the emphasis is on the </a:t>
            </a:r>
            <a:r>
              <a:rPr lang="en-GB" sz="1200" b="1" dirty="0">
                <a:ea typeface="Calibri" panose="020F0502020204030204" pitchFamily="34" charset="0"/>
              </a:rPr>
              <a:t>quality</a:t>
            </a:r>
            <a:r>
              <a:rPr lang="en-GB" sz="1200" dirty="0">
                <a:ea typeface="Calibri" panose="020F0502020204030204" pitchFamily="34" charset="0"/>
              </a:rPr>
              <a:t> and </a:t>
            </a:r>
            <a:r>
              <a:rPr lang="en-GB" sz="1200" b="1" dirty="0">
                <a:ea typeface="Calibri" panose="020F0502020204030204" pitchFamily="34" charset="0"/>
              </a:rPr>
              <a:t>impact</a:t>
            </a:r>
            <a:r>
              <a:rPr lang="en-GB" sz="1200" dirty="0">
                <a:ea typeface="Calibri" panose="020F0502020204030204" pitchFamily="34" charset="0"/>
              </a:rPr>
              <a:t> of the research output</a:t>
            </a:r>
          </a:p>
          <a:p>
            <a:r>
              <a:rPr lang="en-GB" sz="1200" b="1" dirty="0">
                <a:ea typeface="Calibri" panose="020F0502020204030204" pitchFamily="34" charset="0"/>
              </a:rPr>
              <a:t>Scholarship</a:t>
            </a:r>
            <a:r>
              <a:rPr lang="en-GB" sz="1200" dirty="0">
                <a:ea typeface="Calibri" panose="020F0502020204030204" pitchFamily="34" charset="0"/>
              </a:rPr>
              <a:t>: the criteria have recently been reviewed and updated by Queen Mary Academy</a:t>
            </a:r>
          </a:p>
          <a:p>
            <a:r>
              <a:rPr lang="en-GB" sz="1200" b="1" dirty="0">
                <a:ea typeface="Calibri" panose="020F0502020204030204" pitchFamily="34" charset="0"/>
              </a:rPr>
              <a:t>Professional Practice</a:t>
            </a:r>
            <a:r>
              <a:rPr lang="en-GB" sz="1200" dirty="0">
                <a:ea typeface="Calibri" panose="020F0502020204030204" pitchFamily="34" charset="0"/>
              </a:rPr>
              <a:t>: there is an emphasis on external </a:t>
            </a:r>
            <a:r>
              <a:rPr lang="en-GB" sz="1200" b="1" dirty="0">
                <a:ea typeface="Calibri" panose="020F0502020204030204" pitchFamily="34" charset="0"/>
              </a:rPr>
              <a:t>influence</a:t>
            </a:r>
            <a:r>
              <a:rPr lang="en-GB" sz="1200" dirty="0">
                <a:ea typeface="Calibri" panose="020F0502020204030204" pitchFamily="34" charset="0"/>
              </a:rPr>
              <a:t>, </a:t>
            </a:r>
            <a:r>
              <a:rPr lang="en-GB" sz="1200" b="1" dirty="0">
                <a:ea typeface="Calibri" panose="020F0502020204030204" pitchFamily="34" charset="0"/>
              </a:rPr>
              <a:t>impact</a:t>
            </a:r>
            <a:r>
              <a:rPr lang="en-GB" sz="1200" dirty="0">
                <a:ea typeface="Calibri" panose="020F0502020204030204" pitchFamily="34" charset="0"/>
              </a:rPr>
              <a:t> and the enhancement of Queen Mary’s </a:t>
            </a:r>
            <a:r>
              <a:rPr lang="en-GB" sz="1200" b="1" dirty="0">
                <a:ea typeface="Calibri" panose="020F0502020204030204" pitchFamily="34" charset="0"/>
              </a:rPr>
              <a:t>reputation</a:t>
            </a:r>
          </a:p>
          <a:p>
            <a:r>
              <a:rPr lang="en-GB" sz="1200" b="1">
                <a:ea typeface="Calibri" panose="020F0502020204030204" pitchFamily="34" charset="0"/>
              </a:rPr>
              <a:t>Enterprise &amp; External Engagement</a:t>
            </a:r>
            <a:r>
              <a:rPr lang="en-GB" sz="1200">
                <a:ea typeface="Calibri" panose="020F0502020204030204" pitchFamily="34" charset="0"/>
              </a:rPr>
              <a:t>: there is an emphasis on </a:t>
            </a:r>
            <a:r>
              <a:rPr lang="en-GB" sz="1200" b="1">
                <a:ea typeface="Calibri" panose="020F0502020204030204" pitchFamily="34" charset="0"/>
              </a:rPr>
              <a:t>collaboration</a:t>
            </a:r>
            <a:r>
              <a:rPr lang="en-GB" sz="1200">
                <a:ea typeface="Calibri" panose="020F0502020204030204" pitchFamily="34" charset="0"/>
              </a:rPr>
              <a:t>, </a:t>
            </a:r>
            <a:r>
              <a:rPr lang="en-GB" sz="1200" b="1">
                <a:ea typeface="Calibri" panose="020F0502020204030204" pitchFamily="34" charset="0"/>
              </a:rPr>
              <a:t>initiatives</a:t>
            </a:r>
            <a:r>
              <a:rPr lang="en-GB" sz="1200">
                <a:ea typeface="Calibri" panose="020F0502020204030204" pitchFamily="34" charset="0"/>
              </a:rPr>
              <a:t> and </a:t>
            </a:r>
            <a:r>
              <a:rPr lang="en-GB" sz="1200" b="1">
                <a:ea typeface="Calibri" panose="020F0502020204030204" pitchFamily="34" charset="0"/>
              </a:rPr>
              <a:t>impact</a:t>
            </a:r>
            <a:endParaRPr lang="en-GB" dirty="0"/>
          </a:p>
        </p:txBody>
      </p:sp>
    </p:spTree>
    <p:extLst>
      <p:ext uri="{BB962C8B-B14F-4D97-AF65-F5344CB8AC3E}">
        <p14:creationId xmlns:p14="http://schemas.microsoft.com/office/powerpoint/2010/main" val="118439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388761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Tree>
    <p:extLst>
      <p:ext uri="{BB962C8B-B14F-4D97-AF65-F5344CB8AC3E}">
        <p14:creationId xmlns:p14="http://schemas.microsoft.com/office/powerpoint/2010/main" val="31507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90612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5CD80-42B2-9749-81AD-5215A117E16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E0EB2E18-B4C1-C848-AB93-D83DFAFA3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158479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581C02-7D6E-E646-8EB8-746BD0509DE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B0B24999-F7B7-C14A-9DC1-377918651B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13D6E0C0-DE43-624D-9873-0953E5462B7F}"/>
              </a:ext>
            </a:extLst>
          </p:cNvPr>
          <p:cNvSpPr>
            <a:spLocks noGrp="1"/>
          </p:cNvSpPr>
          <p:nvPr>
            <p:ph type="pic" sz="quarter" idx="10"/>
          </p:nvPr>
        </p:nvSpPr>
        <p:spPr>
          <a:xfrm>
            <a:off x="6132513" y="620712"/>
            <a:ext cx="5472112"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7796710C-BEDC-8743-98D8-0AE64833C53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49B5274B-F1E3-464D-869F-C83399524533}"/>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5389A5E1-7687-8E4C-B87F-5B0FB1B9EA91}"/>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4" name="Text Placeholder 13">
            <a:extLst>
              <a:ext uri="{FF2B5EF4-FFF2-40B4-BE49-F238E27FC236}">
                <a16:creationId xmlns:a16="http://schemas.microsoft.com/office/drawing/2014/main" id="{8E79C618-AEDD-1246-A088-10560B0DF68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01097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5666D2-A6ED-254E-9583-A07A0C12FA8B}"/>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68FC36-A3BE-414D-B727-1365786F4D5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333F7C3A-F448-D944-9D88-3EDB6ABF3F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B452C283-08B5-2A41-B368-262A61122775}"/>
              </a:ext>
            </a:extLst>
          </p:cNvPr>
          <p:cNvSpPr>
            <a:spLocks noGrp="1"/>
          </p:cNvSpPr>
          <p:nvPr>
            <p:ph type="pic" sz="quarter" idx="10"/>
          </p:nvPr>
        </p:nvSpPr>
        <p:spPr>
          <a:xfrm>
            <a:off x="6132513" y="620712"/>
            <a:ext cx="5472112"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215E1FD5-EB01-B14A-9CF4-A472DE6811F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89944E97-29D6-1742-960D-2EE3A37F8CA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EEEC1D6C-48FB-9E49-A002-D69275BD81E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B2EC4A56-356A-6049-8D7C-2D1FD1E36390}"/>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3266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7B4EB4-4B4F-324B-9558-624E0CDF8F61}"/>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21641BB0-7E70-F240-9BAE-6DC84003E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1" name="Rectangle 10">
            <a:extLst>
              <a:ext uri="{FF2B5EF4-FFF2-40B4-BE49-F238E27FC236}">
                <a16:creationId xmlns:a16="http://schemas.microsoft.com/office/drawing/2014/main" id="{FDE2F1A6-6229-2348-8F8C-E4A5D39D502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 Placeholder 6">
            <a:extLst>
              <a:ext uri="{FF2B5EF4-FFF2-40B4-BE49-F238E27FC236}">
                <a16:creationId xmlns:a16="http://schemas.microsoft.com/office/drawing/2014/main" id="{BC881FF8-8525-B342-AE84-E7F5CD277A57}"/>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4" name="Text Placeholder 11">
            <a:extLst>
              <a:ext uri="{FF2B5EF4-FFF2-40B4-BE49-F238E27FC236}">
                <a16:creationId xmlns:a16="http://schemas.microsoft.com/office/drawing/2014/main" id="{78ADF989-5DE9-1E4D-B02B-9558A83FDADB}"/>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47BFEAE-29C3-5347-BEEA-CBA6339A2694}"/>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3">
            <a:extLst>
              <a:ext uri="{FF2B5EF4-FFF2-40B4-BE49-F238E27FC236}">
                <a16:creationId xmlns:a16="http://schemas.microsoft.com/office/drawing/2014/main" id="{64824234-F469-4B47-BEB9-9277988240AA}"/>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182336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104889-E310-9440-A808-5969E6D8A3BE}"/>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25256D-DC6A-E244-8A64-26848FBEAED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B7E2299-C421-E849-832C-C478DFF362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C588FBF5-C6D4-AF45-8EA9-D883C1D4ED9A}"/>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6">
            <a:extLst>
              <a:ext uri="{FF2B5EF4-FFF2-40B4-BE49-F238E27FC236}">
                <a16:creationId xmlns:a16="http://schemas.microsoft.com/office/drawing/2014/main" id="{EF14F9BD-CF7E-A14F-838C-D6BD18657E2B}"/>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6" name="Text Placeholder 11">
            <a:extLst>
              <a:ext uri="{FF2B5EF4-FFF2-40B4-BE49-F238E27FC236}">
                <a16:creationId xmlns:a16="http://schemas.microsoft.com/office/drawing/2014/main" id="{D41D6A89-AA7B-BE4E-B35E-C25C6733ED2A}"/>
              </a:ext>
            </a:extLst>
          </p:cNvPr>
          <p:cNvSpPr>
            <a:spLocks noGrp="1"/>
          </p:cNvSpPr>
          <p:nvPr>
            <p:ph type="body" sz="quarter" idx="12" hasCustomPrompt="1"/>
          </p:nvPr>
        </p:nvSpPr>
        <p:spPr>
          <a:xfrm>
            <a:off x="1336675" y="1943100"/>
            <a:ext cx="3032125" cy="1219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E576A71C-981D-7C40-B2C6-B469D9C900BA}"/>
              </a:ext>
            </a:extLst>
          </p:cNvPr>
          <p:cNvSpPr>
            <a:spLocks noGrp="1"/>
          </p:cNvSpPr>
          <p:nvPr>
            <p:ph type="body" sz="quarter" idx="13" hasCustomPrompt="1"/>
          </p:nvPr>
        </p:nvSpPr>
        <p:spPr>
          <a:xfrm>
            <a:off x="4498975" y="19605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8" name="Text Placeholder 13">
            <a:extLst>
              <a:ext uri="{FF2B5EF4-FFF2-40B4-BE49-F238E27FC236}">
                <a16:creationId xmlns:a16="http://schemas.microsoft.com/office/drawing/2014/main" id="{54BF2683-A99C-FC48-B981-1DEC56D08A2F}"/>
              </a:ext>
            </a:extLst>
          </p:cNvPr>
          <p:cNvSpPr>
            <a:spLocks noGrp="1"/>
          </p:cNvSpPr>
          <p:nvPr>
            <p:ph type="body" sz="quarter" idx="14" hasCustomPrompt="1"/>
          </p:nvPr>
        </p:nvSpPr>
        <p:spPr>
          <a:xfrm>
            <a:off x="7596981" y="1947863"/>
            <a:ext cx="3109913"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64144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89452F-A641-194D-95A3-5A113CA1D013}"/>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205D391D-1B5D-4447-97E2-4EC1FE2C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7" name="Rectangle 16">
            <a:extLst>
              <a:ext uri="{FF2B5EF4-FFF2-40B4-BE49-F238E27FC236}">
                <a16:creationId xmlns:a16="http://schemas.microsoft.com/office/drawing/2014/main" id="{191A0979-7D4B-A647-B0DE-00156C9C57E0}"/>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AC0136F-29DC-2C41-BD7D-2517EDCD7667}"/>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25B38845-ADB9-0342-AAB9-2E4EAA0D32F2}"/>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67BF48F6-54EE-AE4B-BDBF-40902EBF0E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40955" y="2037890"/>
            <a:ext cx="1170193" cy="1117600"/>
          </a:xfrm>
          <a:prstGeom prst="rect">
            <a:avLst/>
          </a:prstGeom>
        </p:spPr>
      </p:pic>
      <p:pic>
        <p:nvPicPr>
          <p:cNvPr id="23" name="Picture 22">
            <a:extLst>
              <a:ext uri="{FF2B5EF4-FFF2-40B4-BE49-F238E27FC236}">
                <a16:creationId xmlns:a16="http://schemas.microsoft.com/office/drawing/2014/main" id="{96330656-4401-BC4A-A3DB-9EEFE78B16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7123" y="2037890"/>
            <a:ext cx="1182277" cy="1361863"/>
          </a:xfrm>
          <a:prstGeom prst="rect">
            <a:avLst/>
          </a:prstGeom>
        </p:spPr>
      </p:pic>
      <p:sp>
        <p:nvSpPr>
          <p:cNvPr id="15" name="Rectangle 14">
            <a:extLst>
              <a:ext uri="{FF2B5EF4-FFF2-40B4-BE49-F238E27FC236}">
                <a16:creationId xmlns:a16="http://schemas.microsoft.com/office/drawing/2014/main" id="{FEC6E8C8-BF63-6843-A024-E73CDB6D299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 Placeholder 6">
            <a:extLst>
              <a:ext uri="{FF2B5EF4-FFF2-40B4-BE49-F238E27FC236}">
                <a16:creationId xmlns:a16="http://schemas.microsoft.com/office/drawing/2014/main" id="{37E63347-E283-6840-B391-C47E84F46878}"/>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27" name="Text Placeholder 13">
            <a:extLst>
              <a:ext uri="{FF2B5EF4-FFF2-40B4-BE49-F238E27FC236}">
                <a16:creationId xmlns:a16="http://schemas.microsoft.com/office/drawing/2014/main" id="{828625AE-09B1-D34F-BB8D-B58F9331FDAA}"/>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8" name="Text Placeholder 13">
            <a:extLst>
              <a:ext uri="{FF2B5EF4-FFF2-40B4-BE49-F238E27FC236}">
                <a16:creationId xmlns:a16="http://schemas.microsoft.com/office/drawing/2014/main" id="{C115E076-EF0E-8F44-837C-74097C62265B}"/>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9" name="Text Placeholder 13">
            <a:extLst>
              <a:ext uri="{FF2B5EF4-FFF2-40B4-BE49-F238E27FC236}">
                <a16:creationId xmlns:a16="http://schemas.microsoft.com/office/drawing/2014/main" id="{7E3E1411-2CDA-8845-8F25-4F5A2780CF4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33" name="Picture 32">
            <a:extLst>
              <a:ext uri="{FF2B5EF4-FFF2-40B4-BE49-F238E27FC236}">
                <a16:creationId xmlns:a16="http://schemas.microsoft.com/office/drawing/2014/main" id="{A527EBE2-243A-7A42-BF8F-364BE1C4DB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06984" y="2050590"/>
            <a:ext cx="1463416" cy="1025642"/>
          </a:xfrm>
          <a:prstGeom prst="rect">
            <a:avLst/>
          </a:prstGeom>
        </p:spPr>
      </p:pic>
    </p:spTree>
    <p:extLst>
      <p:ext uri="{BB962C8B-B14F-4D97-AF65-F5344CB8AC3E}">
        <p14:creationId xmlns:p14="http://schemas.microsoft.com/office/powerpoint/2010/main" val="260543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DB7C37-CDEF-3944-B36E-3455CC5A2A5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B0FD92-383F-9843-9591-2B569F12AFE8}"/>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618C8CF2-6DBA-5B49-8C1E-F39A215EF9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Rectangle 6">
            <a:extLst>
              <a:ext uri="{FF2B5EF4-FFF2-40B4-BE49-F238E27FC236}">
                <a16:creationId xmlns:a16="http://schemas.microsoft.com/office/drawing/2014/main" id="{EDA92DDF-4BA2-A94D-863B-05D8277CD338}"/>
              </a:ext>
            </a:extLst>
          </p:cNvPr>
          <p:cNvSpPr/>
          <p:nvPr userDrawn="1"/>
        </p:nvSpPr>
        <p:spPr>
          <a:xfrm rot="5400000">
            <a:off x="2125474" y="1370338"/>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2D012E71-601A-C845-8AFD-D9B1774AE7B6}"/>
              </a:ext>
            </a:extLst>
          </p:cNvPr>
          <p:cNvSpPr/>
          <p:nvPr userDrawn="1"/>
        </p:nvSpPr>
        <p:spPr>
          <a:xfrm rot="5400000">
            <a:off x="5259445" y="137083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DB4DDD35-A310-4C40-9587-38137EE68E10}"/>
              </a:ext>
            </a:extLst>
          </p:cNvPr>
          <p:cNvSpPr/>
          <p:nvPr userDrawn="1"/>
        </p:nvSpPr>
        <p:spPr>
          <a:xfrm rot="5400000">
            <a:off x="8377786" y="1366721"/>
            <a:ext cx="153643" cy="14725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3A4D251A-36B7-994D-9EE0-1CE98F36E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6984" y="2049463"/>
            <a:ext cx="1463416" cy="1025642"/>
          </a:xfrm>
          <a:prstGeom prst="rect">
            <a:avLst/>
          </a:prstGeom>
        </p:spPr>
      </p:pic>
      <p:sp>
        <p:nvSpPr>
          <p:cNvPr id="15" name="Rectangle 14">
            <a:extLst>
              <a:ext uri="{FF2B5EF4-FFF2-40B4-BE49-F238E27FC236}">
                <a16:creationId xmlns:a16="http://schemas.microsoft.com/office/drawing/2014/main" id="{17BCED3D-62D1-EE44-B4A1-CDDB8DCD9CA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Placeholder 6">
            <a:extLst>
              <a:ext uri="{FF2B5EF4-FFF2-40B4-BE49-F238E27FC236}">
                <a16:creationId xmlns:a16="http://schemas.microsoft.com/office/drawing/2014/main" id="{2BF5ACA3-622D-664B-94D0-0FA7B02EEF01}"/>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8" name="Text Placeholder 13">
            <a:extLst>
              <a:ext uri="{FF2B5EF4-FFF2-40B4-BE49-F238E27FC236}">
                <a16:creationId xmlns:a16="http://schemas.microsoft.com/office/drawing/2014/main" id="{309E14AC-7A36-7843-BE58-A698E5769D93}"/>
              </a:ext>
            </a:extLst>
          </p:cNvPr>
          <p:cNvSpPr>
            <a:spLocks noGrp="1"/>
          </p:cNvSpPr>
          <p:nvPr>
            <p:ph type="body" sz="quarter" idx="13" hasCustomPrompt="1"/>
          </p:nvPr>
        </p:nvSpPr>
        <p:spPr>
          <a:xfrm>
            <a:off x="1351707" y="2274344"/>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19" name="Text Placeholder 13">
            <a:extLst>
              <a:ext uri="{FF2B5EF4-FFF2-40B4-BE49-F238E27FC236}">
                <a16:creationId xmlns:a16="http://schemas.microsoft.com/office/drawing/2014/main" id="{0CFEFADE-A208-4F49-937E-29232D4FEAFA}"/>
              </a:ext>
            </a:extLst>
          </p:cNvPr>
          <p:cNvSpPr>
            <a:spLocks noGrp="1"/>
          </p:cNvSpPr>
          <p:nvPr>
            <p:ph type="body" sz="quarter" idx="14" hasCustomPrompt="1"/>
          </p:nvPr>
        </p:nvSpPr>
        <p:spPr>
          <a:xfrm>
            <a:off x="4507989" y="2261522"/>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sp>
        <p:nvSpPr>
          <p:cNvPr id="20" name="Text Placeholder 13">
            <a:extLst>
              <a:ext uri="{FF2B5EF4-FFF2-40B4-BE49-F238E27FC236}">
                <a16:creationId xmlns:a16="http://schemas.microsoft.com/office/drawing/2014/main" id="{1F60550C-E504-DA4D-8ED8-2F06E1E112FF}"/>
              </a:ext>
            </a:extLst>
          </p:cNvPr>
          <p:cNvSpPr>
            <a:spLocks noGrp="1"/>
          </p:cNvSpPr>
          <p:nvPr>
            <p:ph type="body" sz="quarter" idx="15" hasCustomPrompt="1"/>
          </p:nvPr>
        </p:nvSpPr>
        <p:spPr>
          <a:xfrm>
            <a:off x="7593758" y="2271630"/>
            <a:ext cx="1461344"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[fact 1]</a:t>
            </a:r>
          </a:p>
          <a:p>
            <a:pPr lvl="0"/>
            <a:r>
              <a:rPr lang="en-US" dirty="0"/>
              <a:t>[fact 2]</a:t>
            </a:r>
          </a:p>
          <a:p>
            <a:pPr lvl="0"/>
            <a:endParaRPr lang="en-US" dirty="0"/>
          </a:p>
        </p:txBody>
      </p:sp>
      <p:pic>
        <p:nvPicPr>
          <p:cNvPr id="24" name="Picture 23">
            <a:extLst>
              <a:ext uri="{FF2B5EF4-FFF2-40B4-BE49-F238E27FC236}">
                <a16:creationId xmlns:a16="http://schemas.microsoft.com/office/drawing/2014/main" id="{C1591FC9-98C8-AD40-A6D7-5A0642DE46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40954" y="2018635"/>
            <a:ext cx="1237745" cy="1182116"/>
          </a:xfrm>
          <a:prstGeom prst="rect">
            <a:avLst/>
          </a:prstGeom>
        </p:spPr>
      </p:pic>
      <p:pic>
        <p:nvPicPr>
          <p:cNvPr id="26" name="Picture 25">
            <a:extLst>
              <a:ext uri="{FF2B5EF4-FFF2-40B4-BE49-F238E27FC236}">
                <a16:creationId xmlns:a16="http://schemas.microsoft.com/office/drawing/2014/main" id="{2D311B1B-BA06-2149-9BB7-7707DA837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8138" y="2025793"/>
            <a:ext cx="1122362" cy="1292847"/>
          </a:xfrm>
          <a:prstGeom prst="rect">
            <a:avLst/>
          </a:prstGeom>
        </p:spPr>
      </p:pic>
    </p:spTree>
    <p:extLst>
      <p:ext uri="{BB962C8B-B14F-4D97-AF65-F5344CB8AC3E}">
        <p14:creationId xmlns:p14="http://schemas.microsoft.com/office/powerpoint/2010/main" val="171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F4410F-8184-C04F-8B3F-C5747BB14E20}"/>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4">
            <a:extLst>
              <a:ext uri="{FF2B5EF4-FFF2-40B4-BE49-F238E27FC236}">
                <a16:creationId xmlns:a16="http://schemas.microsoft.com/office/drawing/2014/main" id="{2B3D91E7-F7A6-CE49-A771-CED61399C7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23C34139-DDC9-3247-8085-3AFF797E0621}"/>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13">
            <a:extLst>
              <a:ext uri="{FF2B5EF4-FFF2-40B4-BE49-F238E27FC236}">
                <a16:creationId xmlns:a16="http://schemas.microsoft.com/office/drawing/2014/main" id="{2183F2F5-E763-4F4F-A81A-2116A3BDD685}"/>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2" name="Text Placeholder 13">
            <a:extLst>
              <a:ext uri="{FF2B5EF4-FFF2-40B4-BE49-F238E27FC236}">
                <a16:creationId xmlns:a16="http://schemas.microsoft.com/office/drawing/2014/main" id="{89B94BEC-BB5B-014D-A6F8-54DBBA37045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E2A211C9-AACA-3F46-8077-13B14E87A068}"/>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21" name="Text Placeholder 6">
            <a:extLst>
              <a:ext uri="{FF2B5EF4-FFF2-40B4-BE49-F238E27FC236}">
                <a16:creationId xmlns:a16="http://schemas.microsoft.com/office/drawing/2014/main" id="{29F765E7-B3CC-3E48-BC0D-10498B9AAA1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3511551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391269-D57D-EC4C-995D-4197E4BCAB24}"/>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68B034-A07B-4445-8EA4-75DE7390D836}"/>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87A2D795-2A6B-FE42-981B-CA1EFEE70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C4D77AE8-971B-7D4F-9150-0EBF3F9B79DC}"/>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6">
            <a:extLst>
              <a:ext uri="{FF2B5EF4-FFF2-40B4-BE49-F238E27FC236}">
                <a16:creationId xmlns:a16="http://schemas.microsoft.com/office/drawing/2014/main" id="{D3BE87CD-0A46-ED47-BBAA-4FF893691014}"/>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7" name="Text Placeholder 13">
            <a:extLst>
              <a:ext uri="{FF2B5EF4-FFF2-40B4-BE49-F238E27FC236}">
                <a16:creationId xmlns:a16="http://schemas.microsoft.com/office/drawing/2014/main" id="{67A68F5B-7974-2942-9970-F95A19C9C5B3}"/>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8" name="Text Placeholder 13">
            <a:extLst>
              <a:ext uri="{FF2B5EF4-FFF2-40B4-BE49-F238E27FC236}">
                <a16:creationId xmlns:a16="http://schemas.microsoft.com/office/drawing/2014/main" id="{3BAE9D39-48EB-1A42-82CD-D3C78E936196}"/>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9" name="Text Placeholder 13">
            <a:extLst>
              <a:ext uri="{FF2B5EF4-FFF2-40B4-BE49-F238E27FC236}">
                <a16:creationId xmlns:a16="http://schemas.microsoft.com/office/drawing/2014/main" id="{3FC22EA5-6393-E140-848A-829151E8B6E9}"/>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3946991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F35DFF-C8FE-6741-BE5A-79AC9547E42A}"/>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C47AB407-3688-314D-A649-CB1F37300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Rectangle 9">
            <a:extLst>
              <a:ext uri="{FF2B5EF4-FFF2-40B4-BE49-F238E27FC236}">
                <a16:creationId xmlns:a16="http://schemas.microsoft.com/office/drawing/2014/main" id="{E588B99E-828C-A247-A336-8C5721CC6A25}"/>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D95AC530-BC4D-824F-95C5-E9B6A004341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3">
            <a:extLst>
              <a:ext uri="{FF2B5EF4-FFF2-40B4-BE49-F238E27FC236}">
                <a16:creationId xmlns:a16="http://schemas.microsoft.com/office/drawing/2014/main" id="{7226A07F-220B-C241-93C8-322762FCA822}"/>
              </a:ext>
            </a:extLst>
          </p:cNvPr>
          <p:cNvSpPr>
            <a:spLocks noGrp="1"/>
          </p:cNvSpPr>
          <p:nvPr>
            <p:ph type="body" sz="quarter" idx="13" hasCustomPrompt="1"/>
          </p:nvPr>
        </p:nvSpPr>
        <p:spPr>
          <a:xfrm>
            <a:off x="1376363" y="1949450"/>
            <a:ext cx="313531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3" name="Text Placeholder 13">
            <a:extLst>
              <a:ext uri="{FF2B5EF4-FFF2-40B4-BE49-F238E27FC236}">
                <a16:creationId xmlns:a16="http://schemas.microsoft.com/office/drawing/2014/main" id="{A561D07B-1A82-304D-AD5C-E1DF3010B7F9}"/>
              </a:ext>
            </a:extLst>
          </p:cNvPr>
          <p:cNvSpPr>
            <a:spLocks noGrp="1"/>
          </p:cNvSpPr>
          <p:nvPr>
            <p:ph type="body" sz="quarter" idx="14" hasCustomPrompt="1"/>
          </p:nvPr>
        </p:nvSpPr>
        <p:spPr>
          <a:xfrm>
            <a:off x="4486764" y="1960563"/>
            <a:ext cx="3110402"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
        <p:nvSpPr>
          <p:cNvPr id="14" name="Text Placeholder 13">
            <a:extLst>
              <a:ext uri="{FF2B5EF4-FFF2-40B4-BE49-F238E27FC236}">
                <a16:creationId xmlns:a16="http://schemas.microsoft.com/office/drawing/2014/main" id="{8EAC67F9-24B6-694F-8A22-6F2268140041}"/>
              </a:ext>
            </a:extLst>
          </p:cNvPr>
          <p:cNvSpPr>
            <a:spLocks noGrp="1"/>
          </p:cNvSpPr>
          <p:nvPr>
            <p:ph type="body" sz="quarter" idx="15" hasCustomPrompt="1"/>
          </p:nvPr>
        </p:nvSpPr>
        <p:spPr>
          <a:xfrm>
            <a:off x="7597165" y="1963737"/>
            <a:ext cx="3107347"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 [body text]</a:t>
            </a:r>
          </a:p>
          <a:p>
            <a:pPr lvl="0"/>
            <a:endParaRPr lang="en-US" dirty="0"/>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508557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10">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E9B81D-CFF9-464E-8A79-A2B3E7D8D200}"/>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E5A0B-7B3A-FB47-A2A9-307241FC79A4}"/>
              </a:ext>
            </a:extLst>
          </p:cNvPr>
          <p:cNvSpPr/>
          <p:nvPr userDrawn="1"/>
        </p:nvSpPr>
        <p:spPr>
          <a:xfrm>
            <a:off x="0" y="6129716"/>
            <a:ext cx="12191999" cy="728284"/>
          </a:xfrm>
          <a:prstGeom prst="rect">
            <a:avLst/>
          </a:prstGeom>
          <a:gradFill flip="none" rotWithShape="1">
            <a:gsLst>
              <a:gs pos="0">
                <a:srgbClr val="17336F"/>
              </a:gs>
              <a:gs pos="97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EF1A1B74-867B-B14E-B66E-5083ED51EF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3B20DDBD-E7C3-2A4E-AF70-267CA350997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F2873485-505F-F843-B767-1CD87B19C58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1081B6B-EBC4-434C-917D-1594015C1678}"/>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335C7777-EFCD-D647-B21B-C9EBC3D904ED}"/>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4" name="Text Placeholder 11">
            <a:extLst>
              <a:ext uri="{FF2B5EF4-FFF2-40B4-BE49-F238E27FC236}">
                <a16:creationId xmlns:a16="http://schemas.microsoft.com/office/drawing/2014/main" id="{F27EFC8E-2BDB-4C49-97A1-0229B91FA73B}"/>
              </a:ext>
            </a:extLst>
          </p:cNvPr>
          <p:cNvSpPr>
            <a:spLocks noGrp="1"/>
          </p:cNvSpPr>
          <p:nvPr>
            <p:ph type="body" sz="quarter" idx="14" hasCustomPrompt="1"/>
          </p:nvPr>
        </p:nvSpPr>
        <p:spPr>
          <a:xfrm>
            <a:off x="4498975" y="1939926"/>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5" name="Text Placeholder 13">
            <a:extLst>
              <a:ext uri="{FF2B5EF4-FFF2-40B4-BE49-F238E27FC236}">
                <a16:creationId xmlns:a16="http://schemas.microsoft.com/office/drawing/2014/main" id="{CCCC8DE0-5860-BB42-AB37-200D82CCDDA1}"/>
              </a:ext>
            </a:extLst>
          </p:cNvPr>
          <p:cNvSpPr>
            <a:spLocks noGrp="1"/>
          </p:cNvSpPr>
          <p:nvPr>
            <p:ph type="body" sz="quarter" idx="15" hasCustomPrompt="1"/>
          </p:nvPr>
        </p:nvSpPr>
        <p:spPr>
          <a:xfrm>
            <a:off x="4524375" y="2663826"/>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
        <p:nvSpPr>
          <p:cNvPr id="16" name="Text Placeholder 11">
            <a:extLst>
              <a:ext uri="{FF2B5EF4-FFF2-40B4-BE49-F238E27FC236}">
                <a16:creationId xmlns:a16="http://schemas.microsoft.com/office/drawing/2014/main" id="{F45B78F1-09FD-FC4F-8ECA-003422CECFC8}"/>
              </a:ext>
            </a:extLst>
          </p:cNvPr>
          <p:cNvSpPr>
            <a:spLocks noGrp="1"/>
          </p:cNvSpPr>
          <p:nvPr>
            <p:ph type="body" sz="quarter" idx="16" hasCustomPrompt="1"/>
          </p:nvPr>
        </p:nvSpPr>
        <p:spPr>
          <a:xfrm>
            <a:off x="7585422" y="1932123"/>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7" name="Text Placeholder 13">
            <a:extLst>
              <a:ext uri="{FF2B5EF4-FFF2-40B4-BE49-F238E27FC236}">
                <a16:creationId xmlns:a16="http://schemas.microsoft.com/office/drawing/2014/main" id="{D062B221-63BE-594D-ADAE-5A91F3176A39}"/>
              </a:ext>
            </a:extLst>
          </p:cNvPr>
          <p:cNvSpPr>
            <a:spLocks noGrp="1"/>
          </p:cNvSpPr>
          <p:nvPr>
            <p:ph type="body" sz="quarter" idx="17" hasCustomPrompt="1"/>
          </p:nvPr>
        </p:nvSpPr>
        <p:spPr>
          <a:xfrm>
            <a:off x="7610822" y="2656023"/>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0455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en Mary intro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2A28E-93DD-4C47-8E2D-106BD2D2B93A}"/>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1D358EF1-6636-3C4C-BAC5-6258078CE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9" name="Text Placeholder 6">
            <a:extLst>
              <a:ext uri="{FF2B5EF4-FFF2-40B4-BE49-F238E27FC236}">
                <a16:creationId xmlns:a16="http://schemas.microsoft.com/office/drawing/2014/main" id="{7195A221-D01C-CE4E-BA65-800C8E3B2EB7}"/>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0" name="Text Placeholder 11">
            <a:extLst>
              <a:ext uri="{FF2B5EF4-FFF2-40B4-BE49-F238E27FC236}">
                <a16:creationId xmlns:a16="http://schemas.microsoft.com/office/drawing/2014/main" id="{82BBB134-7F6E-D944-A43C-26D64882678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7983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1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3B698F-0F3E-C748-84E4-D871295C360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B7E1F80-014B-BC4D-AA53-2828E71786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0" name="Picture Placeholder 9">
            <a:extLst>
              <a:ext uri="{FF2B5EF4-FFF2-40B4-BE49-F238E27FC236}">
                <a16:creationId xmlns:a16="http://schemas.microsoft.com/office/drawing/2014/main" id="{2606E3EF-718A-0444-8FFB-5D954D45A138}"/>
              </a:ext>
            </a:extLst>
          </p:cNvPr>
          <p:cNvSpPr>
            <a:spLocks noGrp="1"/>
          </p:cNvSpPr>
          <p:nvPr>
            <p:ph type="pic" sz="quarter" idx="10"/>
          </p:nvPr>
        </p:nvSpPr>
        <p:spPr>
          <a:xfrm>
            <a:off x="6132513" y="620713"/>
            <a:ext cx="4587875" cy="4213225"/>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AB8FE17A-5721-D247-9056-5B08F50CC554}"/>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 Placeholder 6">
            <a:extLst>
              <a:ext uri="{FF2B5EF4-FFF2-40B4-BE49-F238E27FC236}">
                <a16:creationId xmlns:a16="http://schemas.microsoft.com/office/drawing/2014/main" id="{0EA621C5-876B-894E-B9CF-0E36339C351E}"/>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2" name="Text Placeholder 11">
            <a:extLst>
              <a:ext uri="{FF2B5EF4-FFF2-40B4-BE49-F238E27FC236}">
                <a16:creationId xmlns:a16="http://schemas.microsoft.com/office/drawing/2014/main" id="{FEABC900-4620-9444-AEC9-29EDCBB00E67}"/>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63A5CA1E-0C10-DF4D-A22A-603AAF8F31A6}"/>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07397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CA0E9-2472-7D4E-8519-F6B01FFE6DFC}"/>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C2D3DA-ADD0-6F47-A304-1A4C518C87CE}"/>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1D84CDB0-E405-7A40-A4D0-E4BC2E650D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9">
            <a:extLst>
              <a:ext uri="{FF2B5EF4-FFF2-40B4-BE49-F238E27FC236}">
                <a16:creationId xmlns:a16="http://schemas.microsoft.com/office/drawing/2014/main" id="{7812AACE-9106-6D49-82CF-47CE255B9C08}"/>
              </a:ext>
            </a:extLst>
          </p:cNvPr>
          <p:cNvSpPr>
            <a:spLocks noGrp="1"/>
          </p:cNvSpPr>
          <p:nvPr>
            <p:ph type="pic" sz="quarter" idx="10"/>
          </p:nvPr>
        </p:nvSpPr>
        <p:spPr>
          <a:xfrm>
            <a:off x="6132513" y="620713"/>
            <a:ext cx="4587875" cy="4213225"/>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D059F631-C961-9546-AA65-EB3644254236}"/>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5BCA0759-3065-8049-99F7-FC378B730619}"/>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477D0975-42B7-2D48-8DB4-5EE779442D29}"/>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AD3E552E-76CC-CE4B-B4D4-17F87176A76E}"/>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6763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7DC6F2-F5D2-1646-9A08-63B9EC15220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1422B183-9669-FC4F-86B0-D8C1DF495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2" name="Picture Placeholder 11">
            <a:extLst>
              <a:ext uri="{FF2B5EF4-FFF2-40B4-BE49-F238E27FC236}">
                <a16:creationId xmlns:a16="http://schemas.microsoft.com/office/drawing/2014/main" id="{661F1E14-6D2D-D647-8F54-86A9E4619A7E}"/>
              </a:ext>
            </a:extLst>
          </p:cNvPr>
          <p:cNvSpPr>
            <a:spLocks noGrp="1"/>
          </p:cNvSpPr>
          <p:nvPr>
            <p:ph type="pic" sz="quarter" idx="10"/>
          </p:nvPr>
        </p:nvSpPr>
        <p:spPr>
          <a:xfrm>
            <a:off x="6132513" y="0"/>
            <a:ext cx="6059487" cy="4833938"/>
          </a:xfrm>
          <a:prstGeom prst="rect">
            <a:avLst/>
          </a:prstGeom>
          <a:solidFill>
            <a:schemeClr val="bg1">
              <a:lumMod val="85000"/>
            </a:schemeClr>
          </a:solidFill>
        </p:spPr>
        <p:txBody>
          <a:bodyPr/>
          <a:lstStyle/>
          <a:p>
            <a:endParaRPr lang="en-US"/>
          </a:p>
        </p:txBody>
      </p:sp>
      <p:sp>
        <p:nvSpPr>
          <p:cNvPr id="9" name="Rectangle 8">
            <a:extLst>
              <a:ext uri="{FF2B5EF4-FFF2-40B4-BE49-F238E27FC236}">
                <a16:creationId xmlns:a16="http://schemas.microsoft.com/office/drawing/2014/main" id="{03B287D4-0F73-364A-ADC1-3B4275B0BC18}"/>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04C4CEDE-56EA-DF4E-8AB2-9700AB506D66}"/>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6E48C1AB-C4E7-2A47-9922-4EA2D3858B6E}"/>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3" name="Text Placeholder 13">
            <a:extLst>
              <a:ext uri="{FF2B5EF4-FFF2-40B4-BE49-F238E27FC236}">
                <a16:creationId xmlns:a16="http://schemas.microsoft.com/office/drawing/2014/main" id="{50A8832C-22D2-B046-B129-EB689EBBFDDB}"/>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4493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1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093BF-85EE-8E44-9160-71CAE90B8F32}"/>
              </a:ext>
            </a:extLst>
          </p:cNvPr>
          <p:cNvSpPr/>
          <p:nvPr userDrawn="1"/>
        </p:nvSpPr>
        <p:spPr>
          <a:xfrm>
            <a:off x="90376" y="0"/>
            <a:ext cx="12101623" cy="61297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066972-DE97-E049-B881-FA472CD5F09A}"/>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A17E24E7-39AD-CC4E-A47C-F2BA74702F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7" name="Picture Placeholder 11">
            <a:extLst>
              <a:ext uri="{FF2B5EF4-FFF2-40B4-BE49-F238E27FC236}">
                <a16:creationId xmlns:a16="http://schemas.microsoft.com/office/drawing/2014/main" id="{AD566032-0CBA-C84F-871E-B869D9B5438B}"/>
              </a:ext>
            </a:extLst>
          </p:cNvPr>
          <p:cNvSpPr>
            <a:spLocks noGrp="1"/>
          </p:cNvSpPr>
          <p:nvPr>
            <p:ph type="pic" sz="quarter" idx="10"/>
          </p:nvPr>
        </p:nvSpPr>
        <p:spPr>
          <a:xfrm>
            <a:off x="6132513" y="0"/>
            <a:ext cx="6059487" cy="4833938"/>
          </a:xfrm>
          <a:prstGeom prst="rect">
            <a:avLst/>
          </a:prstGeom>
          <a:solidFill>
            <a:schemeClr val="bg1">
              <a:lumMod val="75000"/>
            </a:schemeClr>
          </a:solidFill>
        </p:spPr>
        <p:txBody>
          <a:bodyPr/>
          <a:lstStyle/>
          <a:p>
            <a:endParaRPr lang="en-US"/>
          </a:p>
        </p:txBody>
      </p:sp>
      <p:sp>
        <p:nvSpPr>
          <p:cNvPr id="8" name="Rectangle 7">
            <a:extLst>
              <a:ext uri="{FF2B5EF4-FFF2-40B4-BE49-F238E27FC236}">
                <a16:creationId xmlns:a16="http://schemas.microsoft.com/office/drawing/2014/main" id="{CA7B591D-E2C6-9F49-9AAD-CA1C79CEB0B2}"/>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465BCC57-9A90-604E-A616-42CF4F63E59F}"/>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A2D82CC2-CDB9-D146-BF4A-C812CF00E5AD}"/>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5D219589-5E64-3547-9AFF-3E1B23E582D7}"/>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1701278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B3C703D-A2FB-3C4D-9A05-63D285B51FC4}"/>
              </a:ext>
            </a:extLst>
          </p:cNvPr>
          <p:cNvSpPr>
            <a:spLocks noGrp="1"/>
          </p:cNvSpPr>
          <p:nvPr>
            <p:ph type="pic" sz="quarter" idx="10"/>
          </p:nvPr>
        </p:nvSpPr>
        <p:spPr>
          <a:xfrm>
            <a:off x="74141" y="2688"/>
            <a:ext cx="12117859" cy="6126650"/>
          </a:xfrm>
          <a:prstGeom prst="rect">
            <a:avLst/>
          </a:prstGeom>
          <a:solidFill>
            <a:schemeClr val="bg1">
              <a:lumMod val="85000"/>
            </a:schemeClr>
          </a:solidFill>
        </p:spPr>
        <p:txBody>
          <a:bodyPr/>
          <a:lstStyle/>
          <a:p>
            <a:endParaRPr lang="en-US" dirty="0"/>
          </a:p>
        </p:txBody>
      </p:sp>
      <p:sp>
        <p:nvSpPr>
          <p:cNvPr id="3" name="Rectangle 2">
            <a:extLst>
              <a:ext uri="{FF2B5EF4-FFF2-40B4-BE49-F238E27FC236}">
                <a16:creationId xmlns:a16="http://schemas.microsoft.com/office/drawing/2014/main" id="{43FF6DBD-FD6C-6144-BC11-B58E111EC888}"/>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AE2E62EA-B7D0-1D44-B889-3231F7B61F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8" name="Rectangle 7">
            <a:extLst>
              <a:ext uri="{FF2B5EF4-FFF2-40B4-BE49-F238E27FC236}">
                <a16:creationId xmlns:a16="http://schemas.microsoft.com/office/drawing/2014/main" id="{B637DFF5-68A6-B54A-9768-C05851DDD8DE}"/>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6">
            <a:extLst>
              <a:ext uri="{FF2B5EF4-FFF2-40B4-BE49-F238E27FC236}">
                <a16:creationId xmlns:a16="http://schemas.microsoft.com/office/drawing/2014/main" id="{C0925939-DC64-644A-B4C5-646103AFEF92}"/>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
        <p:nvSpPr>
          <p:cNvPr id="11" name="Text Placeholder 11">
            <a:extLst>
              <a:ext uri="{FF2B5EF4-FFF2-40B4-BE49-F238E27FC236}">
                <a16:creationId xmlns:a16="http://schemas.microsoft.com/office/drawing/2014/main" id="{BCA9B5E0-F029-0845-BB7B-133BAE449332}"/>
              </a:ext>
            </a:extLst>
          </p:cNvPr>
          <p:cNvSpPr>
            <a:spLocks noGrp="1"/>
          </p:cNvSpPr>
          <p:nvPr>
            <p:ph type="body" sz="quarter" idx="12" hasCustomPrompt="1"/>
          </p:nvPr>
        </p:nvSpPr>
        <p:spPr>
          <a:xfrm>
            <a:off x="1336675" y="1943100"/>
            <a:ext cx="4086225" cy="584200"/>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[sub heading text]</a:t>
            </a:r>
          </a:p>
        </p:txBody>
      </p:sp>
      <p:sp>
        <p:nvSpPr>
          <p:cNvPr id="12" name="Text Placeholder 13">
            <a:extLst>
              <a:ext uri="{FF2B5EF4-FFF2-40B4-BE49-F238E27FC236}">
                <a16:creationId xmlns:a16="http://schemas.microsoft.com/office/drawing/2014/main" id="{66D3520E-EC9E-8A43-A87E-9CA576F49DA3}"/>
              </a:ext>
            </a:extLst>
          </p:cNvPr>
          <p:cNvSpPr>
            <a:spLocks noGrp="1"/>
          </p:cNvSpPr>
          <p:nvPr>
            <p:ph type="body" sz="quarter" idx="13" hasCustomPrompt="1"/>
          </p:nvPr>
        </p:nvSpPr>
        <p:spPr>
          <a:xfrm>
            <a:off x="1362075" y="2667000"/>
            <a:ext cx="3946525" cy="19939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a:solidFill>
                  <a:srgbClr val="000000"/>
                </a:solidFill>
                <a:latin typeface="Arial" panose="020B0604020202020204" pitchFamily="34" charset="0"/>
                <a:cs typeface="Arial" panose="020B0604020202020204" pitchFamily="34" charset="0"/>
              </a:defRPr>
            </a:lvl1pPr>
            <a:lvl2pPr marL="7429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2pPr>
            <a:lvl3pPr marL="12001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3pPr>
            <a:lvl4pPr marL="16573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4pPr>
            <a:lvl5pPr marL="2114550" indent="-285750">
              <a:buClr>
                <a:srgbClr val="17336F"/>
              </a:buClr>
              <a:buFont typeface="Arial" panose="020B0604020202020204" pitchFamily="34" charset="0"/>
              <a:buChar char="•"/>
              <a:defRPr sz="1600">
                <a:solidFill>
                  <a:srgbClr val="000000"/>
                </a:solidFill>
                <a:latin typeface="Arial" panose="020B0604020202020204" pitchFamily="34" charset="0"/>
                <a:cs typeface="Arial" panose="020B0604020202020204" pitchFamily="34" charset="0"/>
              </a:defRPr>
            </a:lvl5pPr>
          </a:lstStyle>
          <a:p>
            <a:pPr lvl="0"/>
            <a:r>
              <a:rPr lang="en-US" dirty="0"/>
              <a:t>[body text]</a:t>
            </a:r>
          </a:p>
          <a:p>
            <a:pPr marL="285750" marR="0" lvl="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a:pPr>
            <a:r>
              <a:rPr lang="en-US" dirty="0"/>
              <a:t>[body text]</a:t>
            </a:r>
          </a:p>
          <a:p>
            <a:pPr lvl="0"/>
            <a:endParaRPr lang="en-US" dirty="0"/>
          </a:p>
        </p:txBody>
      </p:sp>
    </p:spTree>
    <p:extLst>
      <p:ext uri="{BB962C8B-B14F-4D97-AF65-F5344CB8AC3E}">
        <p14:creationId xmlns:p14="http://schemas.microsoft.com/office/powerpoint/2010/main" val="422477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16">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B149D7C-2392-0E4B-A0B8-4C013009C6CD}"/>
              </a:ext>
            </a:extLst>
          </p:cNvPr>
          <p:cNvSpPr>
            <a:spLocks noGrp="1"/>
          </p:cNvSpPr>
          <p:nvPr>
            <p:ph type="pic" sz="quarter" idx="10"/>
          </p:nvPr>
        </p:nvSpPr>
        <p:spPr>
          <a:xfrm>
            <a:off x="90616" y="2688"/>
            <a:ext cx="12101384" cy="6126650"/>
          </a:xfrm>
          <a:prstGeom prst="rect">
            <a:avLst/>
          </a:prstGeom>
          <a:solidFill>
            <a:schemeClr val="bg1">
              <a:lumMod val="85000"/>
            </a:schemeClr>
          </a:solidFill>
        </p:spPr>
        <p:txBody>
          <a:bodyPr/>
          <a:lstStyle/>
          <a:p>
            <a:endParaRPr lang="en-US" dirty="0"/>
          </a:p>
        </p:txBody>
      </p:sp>
      <p:sp>
        <p:nvSpPr>
          <p:cNvPr id="5" name="Rectangle 4">
            <a:extLst>
              <a:ext uri="{FF2B5EF4-FFF2-40B4-BE49-F238E27FC236}">
                <a16:creationId xmlns:a16="http://schemas.microsoft.com/office/drawing/2014/main" id="{54BAC939-FA06-2240-AE26-C0D1963B10F0}"/>
              </a:ext>
            </a:extLst>
          </p:cNvPr>
          <p:cNvSpPr/>
          <p:nvPr userDrawn="1"/>
        </p:nvSpPr>
        <p:spPr>
          <a:xfrm>
            <a:off x="0" y="6129716"/>
            <a:ext cx="12191999" cy="728284"/>
          </a:xfrm>
          <a:prstGeom prst="rect">
            <a:avLst/>
          </a:prstGeom>
          <a:gradFill flip="none" rotWithShape="1">
            <a:gsLst>
              <a:gs pos="0">
                <a:srgbClr val="17336F"/>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596FACC9-FEEA-0441-8825-67FE09ADB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9" name="Rectangle 8">
            <a:extLst>
              <a:ext uri="{FF2B5EF4-FFF2-40B4-BE49-F238E27FC236}">
                <a16:creationId xmlns:a16="http://schemas.microsoft.com/office/drawing/2014/main" id="{BF0391BC-271E-4A49-9B5D-B6D09C473D8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3485F26D-468B-7244-B6AF-2620B80671FE}"/>
              </a:ext>
            </a:extLst>
          </p:cNvPr>
          <p:cNvSpPr>
            <a:spLocks noGrp="1"/>
          </p:cNvSpPr>
          <p:nvPr>
            <p:ph type="body" sz="quarter" idx="11" hasCustomPrompt="1"/>
          </p:nvPr>
        </p:nvSpPr>
        <p:spPr>
          <a:xfrm>
            <a:off x="1003300" y="1863725"/>
            <a:ext cx="10172700" cy="199707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800" b="1">
                <a:latin typeface="Arial" panose="020B0604020202020204" pitchFamily="34" charset="0"/>
                <a:cs typeface="Arial" panose="020B0604020202020204" pitchFamily="34" charset="0"/>
              </a:defRPr>
            </a:lvl1pPr>
            <a:lvl2pPr marL="457200" indent="0">
              <a:buNone/>
              <a:defRPr/>
            </a:lvl2pPr>
          </a:lstStyle>
          <a:p>
            <a:pPr lvl="0"/>
            <a:r>
              <a:rPr lang="en-US" dirty="0"/>
              <a:t>[Impact heading line 1]</a:t>
            </a:r>
            <a:br>
              <a:rPr lang="en-US" dirty="0"/>
            </a:br>
            <a:r>
              <a:rPr lang="en-US" dirty="0"/>
              <a:t>[Impact heading line 2]</a:t>
            </a:r>
          </a:p>
        </p:txBody>
      </p:sp>
      <p:sp>
        <p:nvSpPr>
          <p:cNvPr id="2" name="TextBox 1">
            <a:extLst>
              <a:ext uri="{FF2B5EF4-FFF2-40B4-BE49-F238E27FC236}">
                <a16:creationId xmlns:a16="http://schemas.microsoft.com/office/drawing/2014/main" id="{72E743E1-B91C-6F42-B16E-5D566C4D228A}"/>
              </a:ext>
            </a:extLst>
          </p:cNvPr>
          <p:cNvSpPr txBox="1"/>
          <p:nvPr userDrawn="1"/>
        </p:nvSpPr>
        <p:spPr>
          <a:xfrm>
            <a:off x="1482436" y="4167455"/>
            <a:ext cx="5430982" cy="584775"/>
          </a:xfrm>
          <a:prstGeom prst="rect">
            <a:avLst/>
          </a:prstGeom>
          <a:noFill/>
        </p:spPr>
        <p:txBody>
          <a:bodyPr wrap="square" rtlCol="0">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lang="en-US" dirty="0"/>
              <a:t>Use this design for one line statements]</a:t>
            </a:r>
          </a:p>
          <a:p>
            <a:endParaRPr lang="en-US" dirty="0"/>
          </a:p>
        </p:txBody>
      </p:sp>
    </p:spTree>
    <p:extLst>
      <p:ext uri="{BB962C8B-B14F-4D97-AF65-F5344CB8AC3E}">
        <p14:creationId xmlns:p14="http://schemas.microsoft.com/office/powerpoint/2010/main" val="12076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en Mary end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9FF9C4-5083-C44C-B2CE-0D67CE865EBE}"/>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61325E8-CEA1-2544-AFF2-9AFE8147A2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6" y="2024063"/>
            <a:ext cx="9249976" cy="2458213"/>
          </a:xfrm>
          <a:prstGeom prst="rect">
            <a:avLst/>
          </a:prstGeom>
        </p:spPr>
      </p:pic>
    </p:spTree>
    <p:extLst>
      <p:ext uri="{BB962C8B-B14F-4D97-AF65-F5344CB8AC3E}">
        <p14:creationId xmlns:p14="http://schemas.microsoft.com/office/powerpoint/2010/main" val="297561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3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en Mary intro slide with partner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73229E-51B7-7046-949E-F60964D39160}"/>
              </a:ext>
            </a:extLst>
          </p:cNvPr>
          <p:cNvSpPr/>
          <p:nvPr userDrawn="1"/>
        </p:nvSpPr>
        <p:spPr>
          <a:xfrm>
            <a:off x="0" y="-7403"/>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BF407A5-2D28-044D-AAAA-425FDFDB4863}"/>
              </a:ext>
            </a:extLst>
          </p:cNvPr>
          <p:cNvSpPr txBox="1"/>
          <p:nvPr userDrawn="1"/>
        </p:nvSpPr>
        <p:spPr>
          <a:xfrm>
            <a:off x="1370676" y="3421597"/>
            <a:ext cx="925134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6C759B-85E6-6444-A28C-46AE76E412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416"/>
            <a:ext cx="5281765" cy="1403647"/>
          </a:xfrm>
          <a:prstGeom prst="rect">
            <a:avLst/>
          </a:prstGeom>
        </p:spPr>
      </p:pic>
      <p:sp>
        <p:nvSpPr>
          <p:cNvPr id="11" name="Text Placeholder 6">
            <a:extLst>
              <a:ext uri="{FF2B5EF4-FFF2-40B4-BE49-F238E27FC236}">
                <a16:creationId xmlns:a16="http://schemas.microsoft.com/office/drawing/2014/main" id="{53FCD3C6-A736-A64B-9903-D6EF94454548}"/>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80348B4C-2851-5240-B5B7-6C038655BA30}"/>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
        <p:nvSpPr>
          <p:cNvPr id="4" name="Picture Placeholder 3">
            <a:extLst>
              <a:ext uri="{FF2B5EF4-FFF2-40B4-BE49-F238E27FC236}">
                <a16:creationId xmlns:a16="http://schemas.microsoft.com/office/drawing/2014/main" id="{F526D589-FFA6-5A42-B735-CAEA52177C02}"/>
              </a:ext>
            </a:extLst>
          </p:cNvPr>
          <p:cNvSpPr>
            <a:spLocks noGrp="1"/>
          </p:cNvSpPr>
          <p:nvPr>
            <p:ph type="pic" sz="quarter" idx="12" hasCustomPrompt="1"/>
          </p:nvPr>
        </p:nvSpPr>
        <p:spPr>
          <a:xfrm>
            <a:off x="1450975" y="5700713"/>
            <a:ext cx="1476375" cy="536575"/>
          </a:xfrm>
          <a:prstGeom prst="rect">
            <a:avLst/>
          </a:prstGeom>
          <a:solidFill>
            <a:schemeClr val="bg1"/>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800" dirty="0">
                <a:solidFill>
                  <a:schemeClr val="tx1"/>
                </a:solidFill>
                <a:latin typeface="Arial" panose="020B0604020202020204" pitchFamily="34" charset="0"/>
                <a:cs typeface="Arial" panose="020B0604020202020204" pitchFamily="34" charset="0"/>
              </a:rPr>
              <a:t>Position for Partner Brand logo (if </a:t>
            </a:r>
            <a:r>
              <a:rPr lang="en-US" sz="800" dirty="0" err="1">
                <a:solidFill>
                  <a:schemeClr val="tx1"/>
                </a:solidFill>
                <a:latin typeface="Arial" panose="020B0604020202020204" pitchFamily="34" charset="0"/>
                <a:cs typeface="Arial" panose="020B0604020202020204" pitchFamily="34" charset="0"/>
              </a:rPr>
              <a:t>req</a:t>
            </a:r>
            <a:r>
              <a:rPr lang="en-US" sz="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76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en Mary intro slide WHIT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38773A-544C-004C-B8E5-C118498FBDB6}"/>
              </a:ext>
            </a:extLst>
          </p:cNvPr>
          <p:cNvSpPr txBox="1"/>
          <p:nvPr userDrawn="1"/>
        </p:nvSpPr>
        <p:spPr>
          <a:xfrm>
            <a:off x="1369398" y="3417116"/>
            <a:ext cx="10458677"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spcAft>
                <a:spcPts val="2400"/>
              </a:spcAft>
              <a:defRPr sz="5000">
                <a:solidFill>
                  <a:srgbClr val="1C3079"/>
                </a:solidFill>
                <a:latin typeface="Source Sans Pro"/>
                <a:ea typeface="Source Sans Pro"/>
                <a:cs typeface="Source Sans Pro"/>
                <a:sym typeface="Source Sans Pro"/>
              </a:defRPr>
            </a:pPr>
            <a:endParaRPr lang="en-GB" sz="3600" b="0" dirty="0">
              <a:solidFill>
                <a:srgbClr val="17336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179CF77-92E9-7E40-A00D-D1ECFDC2823B}"/>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E29B203B-68DE-B243-859C-24ED49D5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0975" y="620714"/>
            <a:ext cx="5295607" cy="1411329"/>
          </a:xfrm>
          <a:prstGeom prst="rect">
            <a:avLst/>
          </a:prstGeom>
        </p:spPr>
      </p:pic>
      <p:sp>
        <p:nvSpPr>
          <p:cNvPr id="7" name="Text Placeholder 6">
            <a:extLst>
              <a:ext uri="{FF2B5EF4-FFF2-40B4-BE49-F238E27FC236}">
                <a16:creationId xmlns:a16="http://schemas.microsoft.com/office/drawing/2014/main" id="{BEEDE5C2-A269-0947-922F-7D0BDA794734}"/>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12" name="Text Placeholder 11">
            <a:extLst>
              <a:ext uri="{FF2B5EF4-FFF2-40B4-BE49-F238E27FC236}">
                <a16:creationId xmlns:a16="http://schemas.microsoft.com/office/drawing/2014/main" id="{2299F151-D138-2F4D-AEBD-F6B79232D5D7}"/>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7275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en Mary intro slide IMAGE BACKGROUND">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957C244-1AF0-1944-9648-F60732089731}"/>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pic>
        <p:nvPicPr>
          <p:cNvPr id="5" name="Picture 4">
            <a:extLst>
              <a:ext uri="{FF2B5EF4-FFF2-40B4-BE49-F238E27FC236}">
                <a16:creationId xmlns:a16="http://schemas.microsoft.com/office/drawing/2014/main" id="{700D190A-1F8E-9F4D-919E-3A27D8941D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7154" y="620714"/>
            <a:ext cx="5289841" cy="1405794"/>
          </a:xfrm>
          <a:prstGeom prst="rect">
            <a:avLst/>
          </a:prstGeom>
        </p:spPr>
      </p:pic>
      <p:sp>
        <p:nvSpPr>
          <p:cNvPr id="6" name="Text Placeholder 6">
            <a:extLst>
              <a:ext uri="{FF2B5EF4-FFF2-40B4-BE49-F238E27FC236}">
                <a16:creationId xmlns:a16="http://schemas.microsoft.com/office/drawing/2014/main" id="{36C3AA20-8480-C547-924C-76952CCC75E3}"/>
              </a:ext>
            </a:extLst>
          </p:cNvPr>
          <p:cNvSpPr>
            <a:spLocks noGrp="1"/>
          </p:cNvSpPr>
          <p:nvPr>
            <p:ph type="body" sz="quarter" idx="11"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[Title]</a:t>
            </a:r>
          </a:p>
        </p:txBody>
      </p:sp>
      <p:sp>
        <p:nvSpPr>
          <p:cNvPr id="7" name="Text Placeholder 11">
            <a:extLst>
              <a:ext uri="{FF2B5EF4-FFF2-40B4-BE49-F238E27FC236}">
                <a16:creationId xmlns:a16="http://schemas.microsoft.com/office/drawing/2014/main" id="{7A5C0B4B-C0C1-AA45-953B-7364DEBEDECA}"/>
              </a:ext>
            </a:extLst>
          </p:cNvPr>
          <p:cNvSpPr>
            <a:spLocks noGrp="1"/>
          </p:cNvSpPr>
          <p:nvPr>
            <p:ph type="body" sz="quarter" idx="12"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189189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1D9A1A-33F0-FA4F-A88F-406D51794B3F}"/>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256BAC16-84EC-ED45-AE71-F9DDD8F507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5" name="Rectangle 4">
            <a:extLst>
              <a:ext uri="{FF2B5EF4-FFF2-40B4-BE49-F238E27FC236}">
                <a16:creationId xmlns:a16="http://schemas.microsoft.com/office/drawing/2014/main" id="{22F9246A-6EC8-2E40-A09E-609D17C754E8}"/>
              </a:ext>
            </a:extLst>
          </p:cNvPr>
          <p:cNvSpPr/>
          <p:nvPr userDrawn="1"/>
        </p:nvSpPr>
        <p:spPr>
          <a:xfrm>
            <a:off x="-1" y="2688"/>
            <a:ext cx="153641"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edia Placeholder 7">
            <a:extLst>
              <a:ext uri="{FF2B5EF4-FFF2-40B4-BE49-F238E27FC236}">
                <a16:creationId xmlns:a16="http://schemas.microsoft.com/office/drawing/2014/main" id="{9092C02C-713E-AA46-889A-4E117D9A52B8}"/>
              </a:ext>
            </a:extLst>
          </p:cNvPr>
          <p:cNvSpPr>
            <a:spLocks noGrp="1"/>
          </p:cNvSpPr>
          <p:nvPr>
            <p:ph type="media" sz="quarter" idx="10"/>
          </p:nvPr>
        </p:nvSpPr>
        <p:spPr>
          <a:xfrm>
            <a:off x="1450975" y="1417638"/>
            <a:ext cx="9253538" cy="4365625"/>
          </a:xfrm>
          <a:prstGeom prst="rect">
            <a:avLst/>
          </a:prstGeom>
          <a:solidFill>
            <a:schemeClr val="bg1">
              <a:lumMod val="85000"/>
            </a:schemeClr>
          </a:solidFill>
        </p:spPr>
        <p:txBody>
          <a:bodyPr/>
          <a:lstStyle/>
          <a:p>
            <a:endParaRPr lang="en-US"/>
          </a:p>
        </p:txBody>
      </p:sp>
      <p:sp>
        <p:nvSpPr>
          <p:cNvPr id="7" name="Text Placeholder 6">
            <a:extLst>
              <a:ext uri="{FF2B5EF4-FFF2-40B4-BE49-F238E27FC236}">
                <a16:creationId xmlns:a16="http://schemas.microsoft.com/office/drawing/2014/main" id="{4AE7925A-78BE-334F-B7A3-BAC753AA68D9}"/>
              </a:ext>
            </a:extLst>
          </p:cNvPr>
          <p:cNvSpPr>
            <a:spLocks noGrp="1"/>
          </p:cNvSpPr>
          <p:nvPr>
            <p:ph type="body" sz="quarter" idx="11" hasCustomPrompt="1"/>
          </p:nvPr>
        </p:nvSpPr>
        <p:spPr>
          <a:xfrm>
            <a:off x="1450975" y="620713"/>
            <a:ext cx="7705725" cy="660400"/>
          </a:xfrm>
          <a:prstGeom prst="rect">
            <a:avLst/>
          </a:prstGeom>
        </p:spPr>
        <p:txBody>
          <a:bodyPr/>
          <a:lstStyle>
            <a:lvl1pPr marL="0" indent="0">
              <a:buNone/>
              <a:defRPr sz="5000" b="1">
                <a:latin typeface="Arial" panose="020B0604020202020204" pitchFamily="34" charset="0"/>
                <a:cs typeface="Arial" panose="020B0604020202020204" pitchFamily="34" charset="0"/>
              </a:defRPr>
            </a:lvl1pPr>
            <a:lvl2pPr marL="457200" indent="0">
              <a:buNone/>
              <a:defRPr/>
            </a:lvl2pPr>
          </a:lstStyle>
          <a:p>
            <a:pPr lvl="0"/>
            <a:r>
              <a:rPr lang="en-US" dirty="0"/>
              <a:t>[Video title]</a:t>
            </a:r>
          </a:p>
        </p:txBody>
      </p:sp>
    </p:spTree>
    <p:extLst>
      <p:ext uri="{BB962C8B-B14F-4D97-AF65-F5344CB8AC3E}">
        <p14:creationId xmlns:p14="http://schemas.microsoft.com/office/powerpoint/2010/main" val="2669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en Mary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63FFB0-93C8-774B-BD5F-D4C23DF5AC8B}"/>
              </a:ext>
            </a:extLst>
          </p:cNvPr>
          <p:cNvSpPr/>
          <p:nvPr userDrawn="1"/>
        </p:nvSpPr>
        <p:spPr>
          <a:xfrm>
            <a:off x="0" y="0"/>
            <a:ext cx="12192000" cy="6858000"/>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2131DADA-785F-444B-882D-6DB2F36C97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996" y="625929"/>
            <a:ext cx="5233494" cy="1398814"/>
          </a:xfrm>
          <a:prstGeom prst="rect">
            <a:avLst/>
          </a:prstGeom>
        </p:spPr>
      </p:pic>
      <p:sp>
        <p:nvSpPr>
          <p:cNvPr id="6" name="Text Placeholder 6">
            <a:extLst>
              <a:ext uri="{FF2B5EF4-FFF2-40B4-BE49-F238E27FC236}">
                <a16:creationId xmlns:a16="http://schemas.microsoft.com/office/drawing/2014/main" id="{0F82510D-D65F-CB44-801A-ADEEEFE14C21}"/>
              </a:ext>
            </a:extLst>
          </p:cNvPr>
          <p:cNvSpPr>
            <a:spLocks noGrp="1"/>
          </p:cNvSpPr>
          <p:nvPr>
            <p:ph type="body" sz="quarter" idx="10" hasCustomPrompt="1"/>
          </p:nvPr>
        </p:nvSpPr>
        <p:spPr>
          <a:xfrm>
            <a:off x="1323975" y="3338513"/>
            <a:ext cx="7032625" cy="725487"/>
          </a:xfrm>
          <a:prstGeom prst="rect">
            <a:avLst/>
          </a:prstGeom>
        </p:spPr>
        <p:txBody>
          <a:bodyPr/>
          <a:lstStyle>
            <a:lvl1pPr marL="0" indent="0">
              <a:buNone/>
              <a:defRPr sz="50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vl3pPr>
          </a:lstStyle>
          <a:p>
            <a:pPr lvl="0"/>
            <a:r>
              <a:rPr lang="en-US" dirty="0"/>
              <a:t>[section divider title]</a:t>
            </a:r>
          </a:p>
        </p:txBody>
      </p:sp>
      <p:sp>
        <p:nvSpPr>
          <p:cNvPr id="7" name="Text Placeholder 11">
            <a:extLst>
              <a:ext uri="{FF2B5EF4-FFF2-40B4-BE49-F238E27FC236}">
                <a16:creationId xmlns:a16="http://schemas.microsoft.com/office/drawing/2014/main" id="{0663489E-CE91-9943-9C8C-61A108690BB1}"/>
              </a:ext>
            </a:extLst>
          </p:cNvPr>
          <p:cNvSpPr>
            <a:spLocks noGrp="1"/>
          </p:cNvSpPr>
          <p:nvPr>
            <p:ph type="body" sz="quarter" idx="11" hasCustomPrompt="1"/>
          </p:nvPr>
        </p:nvSpPr>
        <p:spPr>
          <a:xfrm>
            <a:off x="1349375" y="4229100"/>
            <a:ext cx="6359525" cy="8509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a:t>
            </a:r>
          </a:p>
        </p:txBody>
      </p:sp>
    </p:spTree>
    <p:extLst>
      <p:ext uri="{BB962C8B-B14F-4D97-AF65-F5344CB8AC3E}">
        <p14:creationId xmlns:p14="http://schemas.microsoft.com/office/powerpoint/2010/main" val="395631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en Mary boilerpla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8BAF1-938C-C242-9F6D-1EA02CAF0D68}"/>
              </a:ext>
            </a:extLst>
          </p:cNvPr>
          <p:cNvSpPr txBox="1"/>
          <p:nvPr userDrawn="1"/>
        </p:nvSpPr>
        <p:spPr>
          <a:xfrm>
            <a:off x="1404932" y="1902659"/>
            <a:ext cx="3081099" cy="43224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800" b="0" dirty="0">
                <a:solidFill>
                  <a:srgbClr val="17336F"/>
                </a:solidFill>
                <a:latin typeface="Arial" panose="020B0604020202020204" pitchFamily="34" charset="0"/>
                <a:cs typeface="Arial" panose="020B0604020202020204" pitchFamily="34" charset="0"/>
              </a:rPr>
              <a:t>At Queen Mary University of London, we believe that a diversity of ideas helps us achieve</a:t>
            </a:r>
            <a:br>
              <a:rPr lang="en-GB" sz="2800" b="0" dirty="0">
                <a:solidFill>
                  <a:srgbClr val="17336F"/>
                </a:solidFill>
                <a:latin typeface="Arial" panose="020B0604020202020204" pitchFamily="34" charset="0"/>
                <a:cs typeface="Arial" panose="020B0604020202020204" pitchFamily="34" charset="0"/>
              </a:rPr>
            </a:br>
            <a:r>
              <a:rPr lang="en-GB" sz="2800" b="0" dirty="0">
                <a:solidFill>
                  <a:srgbClr val="17336F"/>
                </a:solidFill>
                <a:latin typeface="Arial" panose="020B0604020202020204" pitchFamily="34" charset="0"/>
                <a:cs typeface="Arial" panose="020B0604020202020204" pitchFamily="34" charset="0"/>
              </a:rPr>
              <a:t>the previously unthinkable.</a:t>
            </a:r>
          </a:p>
          <a:p>
            <a:pPr>
              <a:lnSpc>
                <a:spcPct val="100000"/>
              </a:lnSpc>
            </a:pPr>
            <a:endParaRPr lang="en-GB" sz="2800" b="0" dirty="0">
              <a:solidFill>
                <a:srgbClr val="17336F"/>
              </a:solidFill>
              <a:latin typeface="Arial" panose="020B0604020202020204" pitchFamily="34" charset="0"/>
              <a:cs typeface="Arial" panose="020B0604020202020204" pitchFamily="34" charset="0"/>
            </a:endParaRPr>
          </a:p>
          <a:p>
            <a:pPr>
              <a:defRPr sz="3800">
                <a:solidFill>
                  <a:srgbClr val="1B2D7B"/>
                </a:solidFill>
                <a:latin typeface="Source Sans Pro"/>
                <a:ea typeface="Source Sans Pro"/>
                <a:cs typeface="Source Sans Pro"/>
                <a:sym typeface="Source Sans Pro"/>
              </a:defRPr>
            </a:pPr>
            <a:endParaRPr sz="2800" dirty="0">
              <a:solidFill>
                <a:srgbClr val="17336F"/>
              </a:solidFill>
            </a:endParaRPr>
          </a:p>
        </p:txBody>
      </p:sp>
      <p:sp>
        <p:nvSpPr>
          <p:cNvPr id="4" name="TextBox 3">
            <a:extLst>
              <a:ext uri="{FF2B5EF4-FFF2-40B4-BE49-F238E27FC236}">
                <a16:creationId xmlns:a16="http://schemas.microsoft.com/office/drawing/2014/main" id="{18769B15-A875-2848-97E2-291B77A11063}"/>
              </a:ext>
            </a:extLst>
          </p:cNvPr>
          <p:cNvSpPr txBox="1"/>
          <p:nvPr userDrawn="1"/>
        </p:nvSpPr>
        <p:spPr>
          <a:xfrm>
            <a:off x="4539819" y="1945644"/>
            <a:ext cx="6208863"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Throughout our history, we’ve fostered social justice and improved lives through academic excellence. </a:t>
            </a:r>
            <a:br>
              <a:rPr lang="en-GB" sz="2000" b="0" dirty="0">
                <a:solidFill>
                  <a:schemeClr val="tx2">
                    <a:lumMod val="50000"/>
                  </a:schemeClr>
                </a:solidFill>
                <a:latin typeface="Arial" panose="020B0604020202020204" pitchFamily="34" charset="0"/>
                <a:cs typeface="Arial" panose="020B0604020202020204" pitchFamily="34" charset="0"/>
              </a:rPr>
            </a:br>
            <a:r>
              <a:rPr lang="en-GB" sz="2000" b="0" dirty="0">
                <a:solidFill>
                  <a:schemeClr val="tx2">
                    <a:lumMod val="50000"/>
                  </a:schemeClr>
                </a:solidFill>
                <a:latin typeface="Arial" panose="020B0604020202020204" pitchFamily="34" charset="0"/>
                <a:cs typeface="Arial" panose="020B0604020202020204" pitchFamily="34" charset="0"/>
              </a:rPr>
              <a:t>And we continue to live and breathe this spirit today, not because it’s simply ‘the right thing to do’ but for what it helps us achieve and the intellectual brilliance it delivers.</a:t>
            </a:r>
          </a:p>
          <a:p>
            <a:pPr>
              <a:lnSpc>
                <a:spcPct val="100000"/>
              </a:lnSpc>
            </a:pPr>
            <a:endParaRPr lang="en-GB" sz="2000" b="0" dirty="0">
              <a:solidFill>
                <a:schemeClr val="tx2">
                  <a:lumMod val="50000"/>
                </a:schemeClr>
              </a:solidFill>
              <a:latin typeface="Arial" panose="020B0604020202020204" pitchFamily="34" charset="0"/>
              <a:cs typeface="Arial" panose="020B0604020202020204" pitchFamily="34" charset="0"/>
            </a:endParaRPr>
          </a:p>
          <a:p>
            <a:pPr>
              <a:lnSpc>
                <a:spcPct val="100000"/>
              </a:lnSpc>
            </a:pPr>
            <a:r>
              <a:rPr lang="en-GB" sz="2000" b="0" dirty="0">
                <a:solidFill>
                  <a:schemeClr val="tx2">
                    <a:lumMod val="50000"/>
                  </a:schemeClr>
                </a:solidFill>
                <a:latin typeface="Arial" panose="020B0604020202020204" pitchFamily="34" charset="0"/>
                <a:cs typeface="Arial" panose="020B0604020202020204" pitchFamily="34" charset="0"/>
              </a:rPr>
              <a:t>We continue to embrace diversity of thought and opinion in everything we do, in the belief that when views collide, disciplines interact, and perspectives intersect, truly original thought takes form.</a:t>
            </a:r>
          </a:p>
        </p:txBody>
      </p:sp>
      <p:sp>
        <p:nvSpPr>
          <p:cNvPr id="5" name="TextBox 1">
            <a:extLst>
              <a:ext uri="{FF2B5EF4-FFF2-40B4-BE49-F238E27FC236}">
                <a16:creationId xmlns:a16="http://schemas.microsoft.com/office/drawing/2014/main" id="{FF45F9F3-8A34-FB44-8904-ACDF769146F4}"/>
              </a:ext>
            </a:extLst>
          </p:cNvPr>
          <p:cNvSpPr txBox="1"/>
          <p:nvPr userDrawn="1"/>
        </p:nvSpPr>
        <p:spPr>
          <a:xfrm>
            <a:off x="1379798" y="586836"/>
            <a:ext cx="9359380" cy="566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800">
                <a:solidFill>
                  <a:srgbClr val="1B2D7B"/>
                </a:solidFill>
                <a:latin typeface="Source Sans Pro"/>
                <a:ea typeface="Source Sans Pro"/>
                <a:cs typeface="Source Sans Pro"/>
                <a:sym typeface="Source Sans Pro"/>
              </a:defRPr>
            </a:pPr>
            <a:r>
              <a:rPr lang="en-GB" dirty="0">
                <a:solidFill>
                  <a:schemeClr val="tx1"/>
                </a:solidFill>
                <a:latin typeface="Arial" panose="020B0604020202020204" pitchFamily="34" charset="0"/>
                <a:cs typeface="Arial" panose="020B0604020202020204" pitchFamily="34" charset="0"/>
              </a:rPr>
              <a:t>Introduction to Queen Mary</a:t>
            </a:r>
            <a:endParaRPr dirty="0">
              <a:solidFill>
                <a:schemeClr val="tx1"/>
              </a:solidFill>
            </a:endParaRPr>
          </a:p>
        </p:txBody>
      </p:sp>
      <p:sp>
        <p:nvSpPr>
          <p:cNvPr id="6" name="Rectangle 5">
            <a:extLst>
              <a:ext uri="{FF2B5EF4-FFF2-40B4-BE49-F238E27FC236}">
                <a16:creationId xmlns:a16="http://schemas.microsoft.com/office/drawing/2014/main" id="{4B34D2B8-D143-D84B-A8C5-B0260E0EB3D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44C2E8FE-C450-714B-A41A-D6AF1950A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15" name="Rectangle 14">
            <a:extLst>
              <a:ext uri="{FF2B5EF4-FFF2-40B4-BE49-F238E27FC236}">
                <a16:creationId xmlns:a16="http://schemas.microsoft.com/office/drawing/2014/main" id="{C539D8BF-1D27-234B-BA4C-29F5AAACFEED}"/>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92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33C7C4-8240-1D49-B4A5-D3132FA3B8A4}"/>
              </a:ext>
            </a:extLst>
          </p:cNvPr>
          <p:cNvSpPr/>
          <p:nvPr userDrawn="1"/>
        </p:nvSpPr>
        <p:spPr>
          <a:xfrm>
            <a:off x="0" y="6129716"/>
            <a:ext cx="12191999" cy="728284"/>
          </a:xfrm>
          <a:prstGeom prst="rect">
            <a:avLst/>
          </a:prstGeom>
          <a:gradFill flip="none" rotWithShape="1">
            <a:gsLst>
              <a:gs pos="0">
                <a:srgbClr val="17336F"/>
              </a:gs>
              <a:gs pos="98000">
                <a:srgbClr val="FFFFFF"/>
              </a:gs>
              <a:gs pos="100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C8ECE1C0-325D-C545-90BF-9D2CDBFE6C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891" y="6220611"/>
            <a:ext cx="1871215" cy="500140"/>
          </a:xfrm>
          <a:prstGeom prst="rect">
            <a:avLst/>
          </a:prstGeom>
        </p:spPr>
      </p:pic>
      <p:sp>
        <p:nvSpPr>
          <p:cNvPr id="6" name="Rectangle 5">
            <a:extLst>
              <a:ext uri="{FF2B5EF4-FFF2-40B4-BE49-F238E27FC236}">
                <a16:creationId xmlns:a16="http://schemas.microsoft.com/office/drawing/2014/main" id="{3C6538F9-1918-2140-8578-3520B96E4B17}"/>
              </a:ext>
            </a:extLst>
          </p:cNvPr>
          <p:cNvSpPr/>
          <p:nvPr userDrawn="1"/>
        </p:nvSpPr>
        <p:spPr>
          <a:xfrm>
            <a:off x="-1" y="0"/>
            <a:ext cx="153641" cy="6860688"/>
          </a:xfrm>
          <a:prstGeom prst="rect">
            <a:avLst/>
          </a:prstGeom>
          <a:solidFill>
            <a:srgbClr val="16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1">
            <a:extLst>
              <a:ext uri="{FF2B5EF4-FFF2-40B4-BE49-F238E27FC236}">
                <a16:creationId xmlns:a16="http://schemas.microsoft.com/office/drawing/2014/main" id="{62296392-260A-0E49-9E75-359D8CE713A5}"/>
              </a:ext>
            </a:extLst>
          </p:cNvPr>
          <p:cNvSpPr>
            <a:spLocks noGrp="1"/>
          </p:cNvSpPr>
          <p:nvPr>
            <p:ph type="body" sz="quarter" idx="12" hasCustomPrompt="1"/>
          </p:nvPr>
        </p:nvSpPr>
        <p:spPr>
          <a:xfrm>
            <a:off x="1336675" y="1943100"/>
            <a:ext cx="9367838" cy="3517174"/>
          </a:xfrm>
          <a:prstGeom prst="rect">
            <a:avLst/>
          </a:prstGeom>
        </p:spPr>
        <p:txBody>
          <a:bodyPr/>
          <a:lstStyle>
            <a:lvl1pPr marL="0" indent="0">
              <a:buNone/>
              <a:defRPr>
                <a:solidFill>
                  <a:srgbClr val="000000"/>
                </a:solidFill>
                <a:latin typeface="Arial" panose="020B0604020202020204" pitchFamily="34" charset="0"/>
                <a:cs typeface="Arial" panose="020B0604020202020204" pitchFamily="34" charset="0"/>
              </a:defRPr>
            </a:lvl1pPr>
            <a:lvl2pPr marL="457200" indent="0">
              <a:buNone/>
              <a:defRPr/>
            </a:lvl2pPr>
          </a:lstStyle>
          <a:p>
            <a:pPr lvl="0"/>
            <a:r>
              <a:rPr lang="en-US" dirty="0"/>
              <a:t>[add body or bullet text here]</a:t>
            </a:r>
          </a:p>
        </p:txBody>
      </p:sp>
      <p:sp>
        <p:nvSpPr>
          <p:cNvPr id="8" name="Text Placeholder 6">
            <a:extLst>
              <a:ext uri="{FF2B5EF4-FFF2-40B4-BE49-F238E27FC236}">
                <a16:creationId xmlns:a16="http://schemas.microsoft.com/office/drawing/2014/main" id="{7E77B857-528E-7A4A-8169-ABCFFD72DC8C}"/>
              </a:ext>
            </a:extLst>
          </p:cNvPr>
          <p:cNvSpPr>
            <a:spLocks noGrp="1"/>
          </p:cNvSpPr>
          <p:nvPr>
            <p:ph type="body" sz="quarter" idx="11" hasCustomPrompt="1"/>
          </p:nvPr>
        </p:nvSpPr>
        <p:spPr>
          <a:xfrm>
            <a:off x="1336675" y="519113"/>
            <a:ext cx="4608513" cy="877887"/>
          </a:xfrm>
          <a:prstGeom prst="rect">
            <a:avLst/>
          </a:prstGeom>
        </p:spPr>
        <p:txBody>
          <a:bodyPr/>
          <a:lstStyle>
            <a:lvl1pPr marL="0" indent="0">
              <a:buNone/>
              <a:defRPr sz="3800" b="1">
                <a:latin typeface="Arial" panose="020B0604020202020204" pitchFamily="34" charset="0"/>
                <a:cs typeface="Arial" panose="020B0604020202020204" pitchFamily="34" charset="0"/>
              </a:defRPr>
            </a:lvl1pPr>
            <a:lvl2pPr marL="457200" indent="0">
              <a:buNone/>
              <a:defRPr/>
            </a:lvl2pPr>
          </a:lstStyle>
          <a:p>
            <a:pPr lvl="0"/>
            <a:r>
              <a:rPr lang="en-US" dirty="0"/>
              <a:t>[Heading text]</a:t>
            </a:r>
          </a:p>
        </p:txBody>
      </p:sp>
    </p:spTree>
    <p:extLst>
      <p:ext uri="{BB962C8B-B14F-4D97-AF65-F5344CB8AC3E}">
        <p14:creationId xmlns:p14="http://schemas.microsoft.com/office/powerpoint/2010/main" val="238462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31122"/>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668" r:id="rId3"/>
    <p:sldLayoutId id="2147483669" r:id="rId4"/>
    <p:sldLayoutId id="2147483670" r:id="rId5"/>
    <p:sldLayoutId id="2147483680" r:id="rId6"/>
    <p:sldLayoutId id="2147483681" r:id="rId7"/>
    <p:sldLayoutId id="2147483685" r:id="rId8"/>
    <p:sldLayoutId id="2147483709" r:id="rId9"/>
    <p:sldLayoutId id="2147483687" r:id="rId10"/>
    <p:sldLayoutId id="2147483701" r:id="rId11"/>
    <p:sldLayoutId id="2147483688" r:id="rId12"/>
    <p:sldLayoutId id="2147483702" r:id="rId13"/>
    <p:sldLayoutId id="2147483689" r:id="rId14"/>
    <p:sldLayoutId id="2147483703" r:id="rId15"/>
    <p:sldLayoutId id="2147483699" r:id="rId16"/>
    <p:sldLayoutId id="2147483704" r:id="rId17"/>
    <p:sldLayoutId id="2147483690" r:id="rId18"/>
    <p:sldLayoutId id="2147483705" r:id="rId19"/>
    <p:sldLayoutId id="2147483692" r:id="rId20"/>
    <p:sldLayoutId id="2147483706" r:id="rId21"/>
    <p:sldLayoutId id="2147483693" r:id="rId22"/>
    <p:sldLayoutId id="2147483707" r:id="rId23"/>
    <p:sldLayoutId id="2147483694" r:id="rId24"/>
    <p:sldLayoutId id="2147483695" r:id="rId25"/>
    <p:sldLayoutId id="2147483696" r:id="rId26"/>
    <p:sldLayoutId id="214748369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914">
          <p15:clr>
            <a:srgbClr val="F26B43"/>
          </p15:clr>
        </p15:guide>
        <p15:guide id="3" pos="6743">
          <p15:clr>
            <a:srgbClr val="F26B43"/>
          </p15:clr>
        </p15:guide>
        <p15:guide id="4" pos="393">
          <p15:clr>
            <a:srgbClr val="F26B43"/>
          </p15:clr>
        </p15:guide>
        <p15:guide id="5" pos="7310">
          <p15:clr>
            <a:srgbClr val="F26B43"/>
          </p15:clr>
        </p15:guide>
        <p15:guide id="6" pos="1844">
          <p15:clr>
            <a:srgbClr val="F26B43"/>
          </p15:clr>
        </p15:guide>
        <p15:guide id="7" pos="1890">
          <p15:clr>
            <a:srgbClr val="F26B43"/>
          </p15:clr>
        </p15:guide>
        <p15:guide id="8" pos="2842">
          <p15:clr>
            <a:srgbClr val="F26B43"/>
          </p15:clr>
        </p15:guide>
        <p15:guide id="9" pos="2887">
          <p15:clr>
            <a:srgbClr val="F26B43"/>
          </p15:clr>
        </p15:guide>
        <p15:guide id="10" pos="3817">
          <p15:clr>
            <a:srgbClr val="F26B43"/>
          </p15:clr>
        </p15:guide>
        <p15:guide id="11" pos="3863">
          <p15:clr>
            <a:srgbClr val="F26B43"/>
          </p15:clr>
        </p15:guide>
        <p15:guide id="12" pos="4793">
          <p15:clr>
            <a:srgbClr val="F26B43"/>
          </p15:clr>
        </p15:guide>
        <p15:guide id="13" pos="4838">
          <p15:clr>
            <a:srgbClr val="F26B43"/>
          </p15:clr>
        </p15:guide>
        <p15:guide id="14" pos="5768">
          <p15:clr>
            <a:srgbClr val="F26B43"/>
          </p15:clr>
        </p15:guide>
        <p15:guide id="15" pos="5813">
          <p15:clr>
            <a:srgbClr val="F26B43"/>
          </p15:clr>
        </p15:guide>
        <p15:guide id="16" orient="horz" pos="3929">
          <p15:clr>
            <a:srgbClr val="F26B43"/>
          </p15:clr>
        </p15:guide>
        <p15:guide id="17" orient="horz" pos="3090">
          <p15:clr>
            <a:srgbClr val="F26B43"/>
          </p15:clr>
        </p15:guide>
        <p15:guide id="18" orient="horz" pos="3045">
          <p15:clr>
            <a:srgbClr val="F26B43"/>
          </p15:clr>
        </p15:guide>
        <p15:guide id="19" orient="horz" pos="164">
          <p15:clr>
            <a:srgbClr val="F26B43"/>
          </p15:clr>
        </p15:guide>
        <p15:guide id="20" orient="horz" pos="1230">
          <p15:clr>
            <a:srgbClr val="F26B43"/>
          </p15:clr>
        </p15:guide>
        <p15:guide id="21" orient="horz" pos="1275">
          <p15:clr>
            <a:srgbClr val="F26B43"/>
          </p15:clr>
        </p15:guide>
        <p15:guide id="22" orient="horz" pos="2137">
          <p15:clr>
            <a:srgbClr val="F26B43"/>
          </p15:clr>
        </p15:guide>
        <p15:guide id="23" orient="horz" pos="21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hr.qmul.ac.uk/procedures/promotion/"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mailto:rewardandbenefits@qmul.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hr.qmul.ac.uk/procedures/promotio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73FCBA-793A-384A-B126-277CFD6EB427}"/>
              </a:ext>
            </a:extLst>
          </p:cNvPr>
          <p:cNvSpPr>
            <a:spLocks noGrp="1"/>
          </p:cNvSpPr>
          <p:nvPr>
            <p:ph type="body" sz="quarter" idx="10"/>
          </p:nvPr>
        </p:nvSpPr>
        <p:spPr>
          <a:xfrm>
            <a:off x="1323974" y="2576945"/>
            <a:ext cx="8997661" cy="1487055"/>
          </a:xfrm>
        </p:spPr>
        <p:txBody>
          <a:bodyPr/>
          <a:lstStyle/>
          <a:p>
            <a:r>
              <a:rPr lang="en-US" dirty="0"/>
              <a:t>Academic Promotions Round 2024</a:t>
            </a:r>
          </a:p>
        </p:txBody>
      </p:sp>
      <p:sp>
        <p:nvSpPr>
          <p:cNvPr id="3" name="Text Placeholder 2">
            <a:extLst>
              <a:ext uri="{FF2B5EF4-FFF2-40B4-BE49-F238E27FC236}">
                <a16:creationId xmlns:a16="http://schemas.microsoft.com/office/drawing/2014/main" id="{48D5D661-D1F0-5641-BFDB-0A082519EDB0}"/>
              </a:ext>
            </a:extLst>
          </p:cNvPr>
          <p:cNvSpPr>
            <a:spLocks noGrp="1"/>
          </p:cNvSpPr>
          <p:nvPr>
            <p:ph type="body" sz="quarter" idx="11"/>
          </p:nvPr>
        </p:nvSpPr>
        <p:spPr>
          <a:xfrm>
            <a:off x="1349374" y="4229100"/>
            <a:ext cx="9783681" cy="1104900"/>
          </a:xfrm>
        </p:spPr>
        <p:txBody>
          <a:bodyPr/>
          <a:lstStyle/>
          <a:p>
            <a:r>
              <a:rPr lang="en-US" sz="3200" dirty="0"/>
              <a:t>Briefing session for panel members</a:t>
            </a:r>
          </a:p>
          <a:p>
            <a:r>
              <a:rPr lang="en-US" sz="3200" dirty="0"/>
              <a:t>Tim Hubbard, Head of Reward and Benefits</a:t>
            </a:r>
          </a:p>
        </p:txBody>
      </p:sp>
    </p:spTree>
    <p:extLst>
      <p:ext uri="{BB962C8B-B14F-4D97-AF65-F5344CB8AC3E}">
        <p14:creationId xmlns:p14="http://schemas.microsoft.com/office/powerpoint/2010/main" val="404972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81091" y="1464700"/>
            <a:ext cx="6267891" cy="4299492"/>
          </a:xfrm>
        </p:spPr>
        <p:txBody>
          <a:bodyPr/>
          <a:lstStyle/>
          <a:p>
            <a:pPr>
              <a:lnSpc>
                <a:spcPct val="150000"/>
              </a:lnSpc>
            </a:pPr>
            <a:r>
              <a:rPr lang="en-GB" dirty="0">
                <a:solidFill>
                  <a:srgbClr val="002060"/>
                </a:solidFill>
              </a:rPr>
              <a:t>Applicant briefing session included:</a:t>
            </a:r>
          </a:p>
          <a:p>
            <a:pPr marL="457200" indent="-457200">
              <a:lnSpc>
                <a:spcPct val="150000"/>
              </a:lnSpc>
              <a:spcBef>
                <a:spcPts val="600"/>
              </a:spcBef>
              <a:buFont typeface="Wingdings" panose="05000000000000000000" pitchFamily="2" charset="2"/>
              <a:buChar char="ü"/>
            </a:pPr>
            <a:r>
              <a:rPr lang="en-GB" dirty="0">
                <a:solidFill>
                  <a:srgbClr val="002060"/>
                </a:solidFill>
              </a:rPr>
              <a:t>Building a case for promotion</a:t>
            </a:r>
          </a:p>
          <a:p>
            <a:pPr marL="457200" indent="-457200">
              <a:lnSpc>
                <a:spcPct val="150000"/>
              </a:lnSpc>
              <a:spcBef>
                <a:spcPts val="600"/>
              </a:spcBef>
              <a:buFont typeface="Wingdings" panose="05000000000000000000" pitchFamily="2" charset="2"/>
              <a:buChar char="ü"/>
            </a:pPr>
            <a:r>
              <a:rPr lang="en-GB" dirty="0">
                <a:solidFill>
                  <a:srgbClr val="002060"/>
                </a:solidFill>
              </a:rPr>
              <a:t>Tips in preparing a case</a:t>
            </a:r>
          </a:p>
          <a:p>
            <a:pPr marL="457200" indent="-457200">
              <a:lnSpc>
                <a:spcPct val="150000"/>
              </a:lnSpc>
              <a:spcBef>
                <a:spcPts val="600"/>
              </a:spcBef>
              <a:buFont typeface="Wingdings" panose="05000000000000000000" pitchFamily="2" charset="2"/>
              <a:buChar char="ü"/>
            </a:pPr>
            <a:r>
              <a:rPr lang="en-GB" dirty="0">
                <a:solidFill>
                  <a:srgbClr val="002060"/>
                </a:solidFill>
              </a:rPr>
              <a:t>Completing the application form</a:t>
            </a:r>
          </a:p>
          <a:p>
            <a:pPr marL="457200" indent="-457200">
              <a:lnSpc>
                <a:spcPct val="150000"/>
              </a:lnSpc>
              <a:spcBef>
                <a:spcPts val="600"/>
              </a:spcBef>
              <a:buFont typeface="Wingdings" panose="05000000000000000000" pitchFamily="2" charset="2"/>
              <a:buChar char="ü"/>
            </a:pPr>
            <a:r>
              <a:rPr lang="en-GB" dirty="0">
                <a:solidFill>
                  <a:srgbClr val="002060"/>
                </a:solidFill>
              </a:rPr>
              <a:t>Personal circumstances</a:t>
            </a:r>
          </a:p>
          <a:p>
            <a:pPr>
              <a:lnSpc>
                <a:spcPct val="150000"/>
              </a:lnSpc>
              <a:spcBef>
                <a:spcPts val="600"/>
              </a:spcBef>
            </a:pPr>
            <a:r>
              <a:rPr lang="en-GB" dirty="0">
                <a:solidFill>
                  <a:srgbClr val="002060"/>
                </a:solidFill>
              </a:rPr>
              <a:t>Next 6 slides cover these aspects </a:t>
            </a:r>
          </a:p>
        </p:txBody>
      </p:sp>
      <p:sp>
        <p:nvSpPr>
          <p:cNvPr id="3" name="Text Placeholder 2"/>
          <p:cNvSpPr>
            <a:spLocks noGrp="1"/>
          </p:cNvSpPr>
          <p:nvPr>
            <p:ph type="body" sz="quarter" idx="11"/>
          </p:nvPr>
        </p:nvSpPr>
        <p:spPr>
          <a:xfrm>
            <a:off x="781091" y="586813"/>
            <a:ext cx="5021193" cy="877887"/>
          </a:xfrm>
        </p:spPr>
        <p:txBody>
          <a:bodyPr/>
          <a:lstStyle/>
          <a:p>
            <a:r>
              <a:rPr lang="en-GB" sz="4000" dirty="0"/>
              <a:t>Applicant briefings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694201" y="2527068"/>
            <a:ext cx="5292754" cy="3009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099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1"/>
            <a:ext cx="9367838" cy="4063274"/>
          </a:xfrm>
        </p:spPr>
        <p:txBody>
          <a:bodyPr/>
          <a:lstStyle/>
          <a:p>
            <a:r>
              <a:rPr lang="en-GB" b="1" dirty="0"/>
              <a:t>Prepare early: </a:t>
            </a:r>
            <a:r>
              <a:rPr lang="en-GB" sz="2400" dirty="0"/>
              <a:t>Discuss your readiness for promotion with your Head of School, Academic Lead for Staff Development, or mentor; listen carefully to their feedback and advice</a:t>
            </a:r>
          </a:p>
          <a:p>
            <a:r>
              <a:rPr lang="en-GB" b="1" dirty="0"/>
              <a:t>Review the documentation: </a:t>
            </a:r>
            <a:r>
              <a:rPr lang="en-GB" sz="2400" dirty="0"/>
              <a:t>The</a:t>
            </a:r>
            <a:r>
              <a:rPr lang="en-GB" sz="2400" b="1" dirty="0"/>
              <a:t> </a:t>
            </a:r>
            <a:r>
              <a:rPr lang="en-GB" sz="2400" dirty="0"/>
              <a:t>Promotion Guidelines, the Academic Careers Framework and the Application Form</a:t>
            </a:r>
          </a:p>
          <a:p>
            <a:r>
              <a:rPr lang="en-GB" b="1" dirty="0"/>
              <a:t>Consider your role: </a:t>
            </a:r>
            <a:r>
              <a:rPr lang="en-GB" sz="2400" dirty="0"/>
              <a:t>T&amp;R, T&amp;S or T&amp;PP</a:t>
            </a:r>
            <a:endParaRPr lang="en-GB" dirty="0"/>
          </a:p>
          <a:p>
            <a:r>
              <a:rPr lang="en-GB" b="1" dirty="0"/>
              <a:t>Make a list: </a:t>
            </a:r>
            <a:r>
              <a:rPr lang="en-GB" sz="2400" dirty="0"/>
              <a:t>Write down everything you think may be relevant; discuss with a colleague for ideas; use recent probation/appraisal documentation; sift the most compelling points which best demonstrate your contribution and impact</a:t>
            </a:r>
          </a:p>
          <a:p>
            <a:endParaRPr lang="en-GB" dirty="0"/>
          </a:p>
          <a:p>
            <a:endParaRPr lang="en-GB" dirty="0"/>
          </a:p>
        </p:txBody>
      </p:sp>
      <p:sp>
        <p:nvSpPr>
          <p:cNvPr id="3" name="Text Placeholder 2"/>
          <p:cNvSpPr>
            <a:spLocks noGrp="1"/>
          </p:cNvSpPr>
          <p:nvPr>
            <p:ph type="body" sz="quarter" idx="11"/>
          </p:nvPr>
        </p:nvSpPr>
        <p:spPr/>
        <p:txBody>
          <a:bodyPr/>
          <a:lstStyle/>
          <a:p>
            <a:r>
              <a:rPr lang="en-GB" dirty="0"/>
              <a:t>Getting Started</a:t>
            </a:r>
          </a:p>
        </p:txBody>
      </p:sp>
    </p:spTree>
    <p:extLst>
      <p:ext uri="{BB962C8B-B14F-4D97-AF65-F5344CB8AC3E}">
        <p14:creationId xmlns:p14="http://schemas.microsoft.com/office/powerpoint/2010/main" val="3612525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0"/>
            <a:ext cx="9367838" cy="4366491"/>
          </a:xfrm>
        </p:spPr>
        <p:txBody>
          <a:bodyPr/>
          <a:lstStyle/>
          <a:p>
            <a:r>
              <a:rPr lang="en-GB" b="1" dirty="0"/>
              <a:t>Focus on evidence: </a:t>
            </a:r>
            <a:r>
              <a:rPr lang="en-GB" sz="2400" dirty="0"/>
              <a:t>for example, leadership roles you have undertaken, student feedback on your teaching, publications, grant applications and funding</a:t>
            </a:r>
            <a:endParaRPr lang="en-GB" dirty="0"/>
          </a:p>
          <a:p>
            <a:r>
              <a:rPr lang="en-GB" b="1" dirty="0"/>
              <a:t>Align to the Framework: </a:t>
            </a:r>
            <a:r>
              <a:rPr lang="en-GB" sz="2400" dirty="0"/>
              <a:t>identify which Areas of contribution your evidence is aligned to; ensure you can demonstrate excellence in delivery, development and leadership (using the examples/criteria shown in the Academic Careers Framework)</a:t>
            </a:r>
          </a:p>
          <a:p>
            <a:r>
              <a:rPr lang="en-GB" b="1" dirty="0"/>
              <a:t>Follow the guidelines: </a:t>
            </a:r>
            <a:r>
              <a:rPr lang="en-GB" sz="2400" dirty="0"/>
              <a:t>Read them carefully and ensure you complete all sections of the application form. Gaps in information, CVs in an incorrect format, or not providing evidence in sufficient Areas of contribution would result in your application being rejected. </a:t>
            </a:r>
            <a:endParaRPr lang="en-GB" dirty="0"/>
          </a:p>
          <a:p>
            <a:endParaRPr lang="en-GB" dirty="0"/>
          </a:p>
        </p:txBody>
      </p:sp>
      <p:sp>
        <p:nvSpPr>
          <p:cNvPr id="3" name="Text Placeholder 2"/>
          <p:cNvSpPr>
            <a:spLocks noGrp="1"/>
          </p:cNvSpPr>
          <p:nvPr>
            <p:ph type="body" sz="quarter" idx="11"/>
          </p:nvPr>
        </p:nvSpPr>
        <p:spPr/>
        <p:txBody>
          <a:bodyPr/>
          <a:lstStyle/>
          <a:p>
            <a:r>
              <a:rPr lang="en-GB" dirty="0"/>
              <a:t>Building a case</a:t>
            </a:r>
          </a:p>
        </p:txBody>
      </p:sp>
    </p:spTree>
    <p:extLst>
      <p:ext uri="{BB962C8B-B14F-4D97-AF65-F5344CB8AC3E}">
        <p14:creationId xmlns:p14="http://schemas.microsoft.com/office/powerpoint/2010/main" val="76844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b="1" dirty="0"/>
              <a:t>Contractual designation: </a:t>
            </a:r>
            <a:r>
              <a:rPr lang="en-GB" sz="2400" dirty="0"/>
              <a:t>Select your current pathway; it’s not possible to change pathways via the academic promotions process.</a:t>
            </a:r>
          </a:p>
          <a:p>
            <a:endParaRPr lang="en-GB" sz="2400" dirty="0"/>
          </a:p>
          <a:p>
            <a:r>
              <a:rPr lang="en-GB" b="1" dirty="0"/>
              <a:t>Description of contribution: </a:t>
            </a:r>
            <a:r>
              <a:rPr lang="en-GB" sz="2400" dirty="0"/>
              <a:t>Three strong narratives present better than six vague ones; be concise and back up statements with evidence; do not exceed an average of 500 words per narrative.</a:t>
            </a:r>
            <a:endParaRPr lang="en-GB" sz="2000" dirty="0"/>
          </a:p>
        </p:txBody>
      </p:sp>
      <p:sp>
        <p:nvSpPr>
          <p:cNvPr id="3" name="Text Placeholder 2"/>
          <p:cNvSpPr>
            <a:spLocks noGrp="1"/>
          </p:cNvSpPr>
          <p:nvPr>
            <p:ph type="body" sz="quarter" idx="11"/>
          </p:nvPr>
        </p:nvSpPr>
        <p:spPr>
          <a:xfrm>
            <a:off x="1336675" y="519113"/>
            <a:ext cx="8125980" cy="877887"/>
          </a:xfrm>
        </p:spPr>
        <p:txBody>
          <a:bodyPr/>
          <a:lstStyle/>
          <a:p>
            <a:r>
              <a:rPr lang="en-GB" dirty="0"/>
              <a:t>Completing the Application form:</a:t>
            </a:r>
          </a:p>
          <a:p>
            <a:r>
              <a:rPr lang="en-GB" dirty="0"/>
              <a:t>Hints and tips</a:t>
            </a:r>
          </a:p>
        </p:txBody>
      </p:sp>
      <p:pic>
        <p:nvPicPr>
          <p:cNvPr id="5" name="Picture 4">
            <a:extLst>
              <a:ext uri="{FF2B5EF4-FFF2-40B4-BE49-F238E27FC236}">
                <a16:creationId xmlns:a16="http://schemas.microsoft.com/office/drawing/2014/main" id="{038435D7-1224-4140-8B8E-8289781B25AC}"/>
              </a:ext>
            </a:extLst>
          </p:cNvPr>
          <p:cNvPicPr>
            <a:picLocks noChangeAspect="1"/>
          </p:cNvPicPr>
          <p:nvPr/>
        </p:nvPicPr>
        <p:blipFill>
          <a:blip r:embed="rId2"/>
          <a:stretch>
            <a:fillRect/>
          </a:stretch>
        </p:blipFill>
        <p:spPr>
          <a:xfrm>
            <a:off x="3052879" y="2740297"/>
            <a:ext cx="6134415" cy="514376"/>
          </a:xfrm>
          <a:prstGeom prst="rect">
            <a:avLst/>
          </a:prstGeom>
        </p:spPr>
      </p:pic>
      <p:pic>
        <p:nvPicPr>
          <p:cNvPr id="9" name="Picture 8">
            <a:extLst>
              <a:ext uri="{FF2B5EF4-FFF2-40B4-BE49-F238E27FC236}">
                <a16:creationId xmlns:a16="http://schemas.microsoft.com/office/drawing/2014/main" id="{6052E519-37D1-4C1C-8374-D965D907613A}"/>
              </a:ext>
            </a:extLst>
          </p:cNvPr>
          <p:cNvPicPr>
            <a:picLocks noChangeAspect="1"/>
          </p:cNvPicPr>
          <p:nvPr/>
        </p:nvPicPr>
        <p:blipFill>
          <a:blip r:embed="rId3"/>
          <a:stretch>
            <a:fillRect/>
          </a:stretch>
        </p:blipFill>
        <p:spPr>
          <a:xfrm>
            <a:off x="3065579" y="4348867"/>
            <a:ext cx="6121715" cy="1778091"/>
          </a:xfrm>
          <a:prstGeom prst="rect">
            <a:avLst/>
          </a:prstGeom>
        </p:spPr>
      </p:pic>
    </p:spTree>
    <p:extLst>
      <p:ext uri="{BB962C8B-B14F-4D97-AF65-F5344CB8AC3E}">
        <p14:creationId xmlns:p14="http://schemas.microsoft.com/office/powerpoint/2010/main" val="417825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943100"/>
            <a:ext cx="9367838" cy="3640282"/>
          </a:xfrm>
        </p:spPr>
        <p:txBody>
          <a:bodyPr/>
          <a:lstStyle/>
          <a:p>
            <a:r>
              <a:rPr lang="en-GB" b="1" dirty="0"/>
              <a:t>Teaching accreditation: </a:t>
            </a:r>
            <a:r>
              <a:rPr lang="en-GB" sz="2400" dirty="0"/>
              <a:t>It is important to demonstrate a teaching accreditation, or evidence of working towards it.</a:t>
            </a:r>
          </a:p>
          <a:p>
            <a:endParaRPr lang="en-GB" sz="2400" dirty="0"/>
          </a:p>
          <a:p>
            <a:endParaRPr lang="en-GB" sz="2400" dirty="0"/>
          </a:p>
          <a:p>
            <a:endParaRPr lang="en-GB" sz="2400" dirty="0"/>
          </a:p>
          <a:p>
            <a:endParaRPr lang="en-GB" sz="2400" dirty="0"/>
          </a:p>
          <a:p>
            <a:endParaRPr lang="en-GB" b="1" dirty="0"/>
          </a:p>
          <a:p>
            <a:r>
              <a:rPr lang="en-GB" b="1" dirty="0"/>
              <a:t>Applicant CV: </a:t>
            </a:r>
            <a:r>
              <a:rPr lang="en-GB" sz="2400" dirty="0"/>
              <a:t>Make sure it is submitted in the format required.</a:t>
            </a:r>
            <a:endParaRPr lang="en-GB" sz="2000" dirty="0"/>
          </a:p>
        </p:txBody>
      </p:sp>
      <p:sp>
        <p:nvSpPr>
          <p:cNvPr id="3" name="Text Placeholder 2"/>
          <p:cNvSpPr>
            <a:spLocks noGrp="1"/>
          </p:cNvSpPr>
          <p:nvPr>
            <p:ph type="body" sz="quarter" idx="11"/>
          </p:nvPr>
        </p:nvSpPr>
        <p:spPr>
          <a:xfrm>
            <a:off x="1336675" y="519113"/>
            <a:ext cx="8125980" cy="877887"/>
          </a:xfrm>
        </p:spPr>
        <p:txBody>
          <a:bodyPr/>
          <a:lstStyle/>
          <a:p>
            <a:r>
              <a:rPr lang="en-GB" dirty="0"/>
              <a:t>Completing the Application form:</a:t>
            </a:r>
          </a:p>
          <a:p>
            <a:r>
              <a:rPr lang="en-GB" dirty="0"/>
              <a:t>Hints and tips</a:t>
            </a:r>
          </a:p>
        </p:txBody>
      </p:sp>
      <p:pic>
        <p:nvPicPr>
          <p:cNvPr id="4" name="Picture 3"/>
          <p:cNvPicPr>
            <a:picLocks noChangeAspect="1"/>
          </p:cNvPicPr>
          <p:nvPr/>
        </p:nvPicPr>
        <p:blipFill>
          <a:blip r:embed="rId3"/>
          <a:stretch>
            <a:fillRect/>
          </a:stretch>
        </p:blipFill>
        <p:spPr>
          <a:xfrm>
            <a:off x="3023759" y="2784636"/>
            <a:ext cx="6144482" cy="1981477"/>
          </a:xfrm>
          <a:prstGeom prst="rect">
            <a:avLst/>
          </a:prstGeom>
        </p:spPr>
      </p:pic>
    </p:spTree>
    <p:extLst>
      <p:ext uri="{BB962C8B-B14F-4D97-AF65-F5344CB8AC3E}">
        <p14:creationId xmlns:p14="http://schemas.microsoft.com/office/powerpoint/2010/main" val="405475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943100"/>
            <a:ext cx="9367838" cy="3640282"/>
          </a:xfrm>
        </p:spPr>
        <p:txBody>
          <a:bodyPr/>
          <a:lstStyle/>
          <a:p>
            <a:r>
              <a:rPr lang="en-GB" b="1" dirty="0"/>
              <a:t>Mandatory training: </a:t>
            </a:r>
            <a:r>
              <a:rPr lang="en-GB" sz="2400" dirty="0"/>
              <a:t>It is important that you have completed the following mandatory training as a minimum:</a:t>
            </a:r>
          </a:p>
          <a:p>
            <a:pPr marL="342900" indent="-342900">
              <a:buFont typeface="Arial" panose="020B0604020202020204" pitchFamily="34" charset="0"/>
              <a:buChar char="•"/>
            </a:pPr>
            <a:r>
              <a:rPr lang="en-GB" sz="2400" dirty="0"/>
              <a:t>Introducing Inclusion</a:t>
            </a:r>
          </a:p>
          <a:p>
            <a:pPr marL="342900" indent="-342900">
              <a:buFont typeface="Arial" panose="020B0604020202020204" pitchFamily="34" charset="0"/>
              <a:buChar char="•"/>
            </a:pPr>
            <a:r>
              <a:rPr lang="en-GB" sz="2400" dirty="0"/>
              <a:t>Safeguarding Essentials</a:t>
            </a:r>
          </a:p>
          <a:p>
            <a:r>
              <a:rPr lang="en-GB" sz="2400" dirty="0"/>
              <a:t>A new box has been added before the final application sign-off.</a:t>
            </a:r>
          </a:p>
        </p:txBody>
      </p:sp>
      <p:sp>
        <p:nvSpPr>
          <p:cNvPr id="3" name="Text Placeholder 2"/>
          <p:cNvSpPr>
            <a:spLocks noGrp="1"/>
          </p:cNvSpPr>
          <p:nvPr>
            <p:ph type="body" sz="quarter" idx="11"/>
          </p:nvPr>
        </p:nvSpPr>
        <p:spPr>
          <a:xfrm>
            <a:off x="1336675" y="519113"/>
            <a:ext cx="8125980" cy="877887"/>
          </a:xfrm>
        </p:spPr>
        <p:txBody>
          <a:bodyPr/>
          <a:lstStyle/>
          <a:p>
            <a:r>
              <a:rPr lang="en-GB" dirty="0"/>
              <a:t>Completing the Application form:</a:t>
            </a:r>
          </a:p>
          <a:p>
            <a:r>
              <a:rPr lang="en-GB" dirty="0"/>
              <a:t>Hints and tips</a:t>
            </a:r>
          </a:p>
        </p:txBody>
      </p:sp>
      <p:pic>
        <p:nvPicPr>
          <p:cNvPr id="6" name="Picture 5">
            <a:extLst>
              <a:ext uri="{FF2B5EF4-FFF2-40B4-BE49-F238E27FC236}">
                <a16:creationId xmlns:a16="http://schemas.microsoft.com/office/drawing/2014/main" id="{3CA184DA-19F7-6D94-5A5A-552DAEF174F1}"/>
              </a:ext>
            </a:extLst>
          </p:cNvPr>
          <p:cNvPicPr>
            <a:picLocks noChangeAspect="1"/>
          </p:cNvPicPr>
          <p:nvPr/>
        </p:nvPicPr>
        <p:blipFill>
          <a:blip r:embed="rId3"/>
          <a:stretch>
            <a:fillRect/>
          </a:stretch>
        </p:blipFill>
        <p:spPr>
          <a:xfrm>
            <a:off x="2805321" y="4152013"/>
            <a:ext cx="6218459" cy="1760373"/>
          </a:xfrm>
          <a:prstGeom prst="rect">
            <a:avLst/>
          </a:prstGeom>
        </p:spPr>
      </p:pic>
    </p:spTree>
    <p:extLst>
      <p:ext uri="{BB962C8B-B14F-4D97-AF65-F5344CB8AC3E}">
        <p14:creationId xmlns:p14="http://schemas.microsoft.com/office/powerpoint/2010/main" val="198730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593273"/>
            <a:ext cx="9367838" cy="4211781"/>
          </a:xfrm>
        </p:spPr>
        <p:txBody>
          <a:bodyPr/>
          <a:lstStyle/>
          <a:p>
            <a:pPr marL="285750" indent="-285750">
              <a:buFont typeface="Wingdings" panose="05000000000000000000" pitchFamily="2" charset="2"/>
              <a:buChar char="q"/>
            </a:pPr>
            <a:r>
              <a:rPr lang="en-GB" sz="1800" dirty="0"/>
              <a:t>Any personal circumstances to be taken into account may be declared in a Personal Circumstances Statement and submitted to HR when the application is made to the Head of School/Institute Director.</a:t>
            </a:r>
          </a:p>
          <a:p>
            <a:pPr marL="285750" indent="-285750">
              <a:buFont typeface="Wingdings" panose="05000000000000000000" pitchFamily="2" charset="2"/>
              <a:buChar char="q"/>
            </a:pPr>
            <a:r>
              <a:rPr lang="en-GB" sz="1800" dirty="0"/>
              <a:t>Any information declared remains confidential and is only seen and considered by the Personal Circumstances Panel, chaired by a Vice-Principal and including an HR representative and 2 senior members of academic staff (ex-Heads of School). </a:t>
            </a:r>
          </a:p>
          <a:p>
            <a:pPr marL="285750" indent="-285750">
              <a:buFont typeface="Wingdings" panose="05000000000000000000" pitchFamily="2" charset="2"/>
              <a:buChar char="q"/>
            </a:pPr>
            <a:r>
              <a:rPr lang="en-GB" sz="1800" dirty="0"/>
              <a:t>Personal Circumstances Panel assesses the impact on work of the circumstances. A summary of the impact is provided to Promotion Panels by HR. No details of the specific personal circumstances are provided to the Panels.</a:t>
            </a:r>
          </a:p>
          <a:p>
            <a:pPr marL="285750" indent="-285750">
              <a:buFont typeface="Wingdings" panose="05000000000000000000" pitchFamily="2" charset="2"/>
              <a:buChar char="q"/>
            </a:pPr>
            <a:r>
              <a:rPr lang="en-GB" sz="1800" dirty="0"/>
              <a:t>The Promotion Panels will take the impact into consideration when assessing the applicant’s contribution.</a:t>
            </a:r>
          </a:p>
          <a:p>
            <a:pPr marL="285750" indent="-285750">
              <a:buFont typeface="Wingdings" panose="05000000000000000000" pitchFamily="2" charset="2"/>
              <a:buChar char="q"/>
            </a:pPr>
            <a:r>
              <a:rPr lang="en-GB" sz="1800" dirty="0"/>
              <a:t>The expectation is that Panels calibrate the usual expectations of what should have been achieved during the period affected by the circumstances. The standards and quality of contribution expected for promotion will still need to be present.</a:t>
            </a:r>
          </a:p>
          <a:p>
            <a:pPr marL="457200" indent="-457200">
              <a:buFont typeface="Arial" panose="020B0604020202020204" pitchFamily="34" charset="0"/>
              <a:buChar char="•"/>
            </a:pPr>
            <a:endParaRPr lang="en-GB" sz="1800" dirty="0"/>
          </a:p>
        </p:txBody>
      </p:sp>
      <p:sp>
        <p:nvSpPr>
          <p:cNvPr id="3" name="Text Placeholder 2"/>
          <p:cNvSpPr>
            <a:spLocks noGrp="1"/>
          </p:cNvSpPr>
          <p:nvPr>
            <p:ph type="body" sz="quarter" idx="11"/>
          </p:nvPr>
        </p:nvSpPr>
        <p:spPr>
          <a:xfrm>
            <a:off x="1336675" y="519113"/>
            <a:ext cx="6671252" cy="877887"/>
          </a:xfrm>
        </p:spPr>
        <p:txBody>
          <a:bodyPr/>
          <a:lstStyle/>
          <a:p>
            <a:r>
              <a:rPr lang="en-GB" dirty="0"/>
              <a:t>Personal Circumstances</a:t>
            </a:r>
          </a:p>
        </p:txBody>
      </p:sp>
    </p:spTree>
    <p:extLst>
      <p:ext uri="{BB962C8B-B14F-4D97-AF65-F5344CB8AC3E}">
        <p14:creationId xmlns:p14="http://schemas.microsoft.com/office/powerpoint/2010/main" val="306319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B77104-827B-78BE-F6D2-E5137F885063}"/>
              </a:ext>
            </a:extLst>
          </p:cNvPr>
          <p:cNvSpPr>
            <a:spLocks noGrp="1"/>
          </p:cNvSpPr>
          <p:nvPr>
            <p:ph type="body" sz="quarter" idx="11"/>
          </p:nvPr>
        </p:nvSpPr>
        <p:spPr>
          <a:xfrm>
            <a:off x="1173892" y="321404"/>
            <a:ext cx="4608513" cy="877887"/>
          </a:xfrm>
        </p:spPr>
        <p:txBody>
          <a:bodyPr/>
          <a:lstStyle/>
          <a:p>
            <a:r>
              <a:rPr lang="en-US" dirty="0"/>
              <a:t>Panels and Roles</a:t>
            </a:r>
          </a:p>
        </p:txBody>
      </p:sp>
      <p:sp>
        <p:nvSpPr>
          <p:cNvPr id="4" name="Text Placeholder 1">
            <a:extLst>
              <a:ext uri="{FF2B5EF4-FFF2-40B4-BE49-F238E27FC236}">
                <a16:creationId xmlns:a16="http://schemas.microsoft.com/office/drawing/2014/main" id="{8D9985AA-6AE0-5FAF-41F7-DA09A21D62AA}"/>
              </a:ext>
            </a:extLst>
          </p:cNvPr>
          <p:cNvSpPr>
            <a:spLocks noGrp="1"/>
          </p:cNvSpPr>
          <p:nvPr>
            <p:ph type="body" sz="quarter" idx="12"/>
          </p:nvPr>
        </p:nvSpPr>
        <p:spPr>
          <a:xfrm>
            <a:off x="1173892" y="1199291"/>
            <a:ext cx="9296884" cy="4941887"/>
          </a:xfrm>
        </p:spPr>
        <p:txBody>
          <a:bodyPr/>
          <a:lstStyle/>
          <a:p>
            <a:pPr marL="457200" indent="-457200">
              <a:buFont typeface="Wingdings" panose="05000000000000000000" pitchFamily="2" charset="2"/>
              <a:buChar char="q"/>
            </a:pPr>
            <a:r>
              <a:rPr lang="en-US" sz="2200" dirty="0"/>
              <a:t>School/Institute Promotion Group – chaired by Head/Director</a:t>
            </a:r>
          </a:p>
          <a:p>
            <a:pPr marL="914400" lvl="1" indent="-457200">
              <a:buFont typeface="Arial" panose="020B0604020202020204" pitchFamily="34" charset="0"/>
              <a:buChar char="•"/>
            </a:pPr>
            <a:r>
              <a:rPr lang="en-US" sz="2200" i="1" dirty="0"/>
              <a:t>Makes recommendations to faculty</a:t>
            </a:r>
          </a:p>
          <a:p>
            <a:pPr marL="914400" lvl="1" indent="-457200">
              <a:buFont typeface="Arial" panose="020B0604020202020204" pitchFamily="34" charset="0"/>
              <a:buChar char="•"/>
            </a:pPr>
            <a:r>
              <a:rPr lang="en-US" sz="2200" i="1" dirty="0"/>
              <a:t>Applicants receive feedback</a:t>
            </a:r>
          </a:p>
          <a:p>
            <a:pPr marL="914400" lvl="1" indent="-457200">
              <a:buFont typeface="Arial" panose="020B0604020202020204" pitchFamily="34" charset="0"/>
              <a:buChar char="•"/>
            </a:pPr>
            <a:r>
              <a:rPr lang="en-US" sz="2200" i="1" dirty="0"/>
              <a:t>Optional: Applicant response</a:t>
            </a:r>
          </a:p>
          <a:p>
            <a:pPr marL="457200" indent="-457200">
              <a:buFont typeface="Wingdings" panose="05000000000000000000" pitchFamily="2" charset="2"/>
              <a:buChar char="q"/>
            </a:pPr>
            <a:r>
              <a:rPr lang="en-US" sz="2200" dirty="0"/>
              <a:t>Faculty Promotion Panel – chaired by Faculty VP</a:t>
            </a:r>
          </a:p>
          <a:p>
            <a:pPr marL="914400" lvl="1" indent="-457200">
              <a:buFont typeface="Arial" panose="020B0604020202020204" pitchFamily="34" charset="0"/>
              <a:buChar char="•"/>
            </a:pPr>
            <a:r>
              <a:rPr lang="en-US" sz="2200" i="1" dirty="0"/>
              <a:t>Review the School/Institute panel process and summary outcomes (e.g. EDI stats)</a:t>
            </a:r>
          </a:p>
          <a:p>
            <a:pPr marL="914400" lvl="1" indent="-457200">
              <a:buFont typeface="Arial" panose="020B0604020202020204" pitchFamily="34" charset="0"/>
              <a:buChar char="•"/>
            </a:pPr>
            <a:r>
              <a:rPr lang="en-US" sz="2200" i="1" dirty="0"/>
              <a:t>Considers all cases (whether supported or not)</a:t>
            </a:r>
          </a:p>
          <a:p>
            <a:pPr marL="914400" lvl="1" indent="-457200">
              <a:buFont typeface="Arial" panose="020B0604020202020204" pitchFamily="34" charset="0"/>
              <a:buChar char="•"/>
            </a:pPr>
            <a:r>
              <a:rPr lang="en-US" sz="2200" i="1" dirty="0"/>
              <a:t>Primary decision-making body</a:t>
            </a:r>
          </a:p>
          <a:p>
            <a:pPr marL="457200" indent="-457200">
              <a:buFont typeface="Wingdings" panose="05000000000000000000" pitchFamily="2" charset="2"/>
              <a:buChar char="q"/>
            </a:pPr>
            <a:r>
              <a:rPr lang="en-US" sz="2200" dirty="0"/>
              <a:t>University Academic Promotions Group – chaired by Principal</a:t>
            </a:r>
          </a:p>
          <a:p>
            <a:pPr marL="914400" lvl="1" indent="-457200">
              <a:buFont typeface="Arial" panose="020B0604020202020204" pitchFamily="34" charset="0"/>
              <a:buChar char="•"/>
            </a:pPr>
            <a:r>
              <a:rPr lang="en-US" sz="2200" i="1" dirty="0"/>
              <a:t>Overview of process; EDI and other statistics</a:t>
            </a:r>
          </a:p>
          <a:p>
            <a:pPr marL="914400" lvl="1" indent="-457200">
              <a:buFont typeface="Arial" panose="020B0604020202020204" pitchFamily="34" charset="0"/>
              <a:buChar char="•"/>
            </a:pPr>
            <a:r>
              <a:rPr lang="en-US" sz="2200" i="1" dirty="0"/>
              <a:t>Receive any additional information (e.g. references for Professor)</a:t>
            </a:r>
          </a:p>
          <a:p>
            <a:pPr marL="914400" lvl="1" indent="-457200">
              <a:buFont typeface="Arial" panose="020B0604020202020204" pitchFamily="34" charset="0"/>
              <a:buChar char="•"/>
            </a:pPr>
            <a:r>
              <a:rPr lang="en-US" sz="2200" i="1" dirty="0"/>
              <a:t>Ratification of Faculty Panel decisions; discuss by exception as needed</a:t>
            </a:r>
          </a:p>
        </p:txBody>
      </p:sp>
    </p:spTree>
    <p:extLst>
      <p:ext uri="{BB962C8B-B14F-4D97-AF65-F5344CB8AC3E}">
        <p14:creationId xmlns:p14="http://schemas.microsoft.com/office/powerpoint/2010/main" val="122982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11642" y="1510145"/>
            <a:ext cx="10700996" cy="4520265"/>
          </a:xfrm>
        </p:spPr>
        <p:txBody>
          <a:bodyPr/>
          <a:lstStyle/>
          <a:p>
            <a:pPr marL="342900" indent="-342900" algn="just">
              <a:lnSpc>
                <a:spcPct val="100000"/>
              </a:lnSpc>
              <a:buFont typeface="Wingdings" panose="05000000000000000000" pitchFamily="2" charset="2"/>
              <a:buChar char="ü"/>
            </a:pPr>
            <a:r>
              <a:rPr lang="en-GB" sz="2000" dirty="0">
                <a:solidFill>
                  <a:srgbClr val="002060"/>
                </a:solidFill>
              </a:rPr>
              <a:t>Chaired by the Head of School/Institute Director and include:</a:t>
            </a:r>
          </a:p>
          <a:p>
            <a:pPr marL="800100" lvl="1" indent="-342900" algn="just">
              <a:lnSpc>
                <a:spcPct val="100000"/>
              </a:lnSpc>
              <a:buFont typeface="Wingdings" panose="05000000000000000000" pitchFamily="2" charset="2"/>
              <a:buChar char="Ø"/>
            </a:pPr>
            <a:r>
              <a:rPr lang="en-GB" sz="2000" dirty="0">
                <a:solidFill>
                  <a:srgbClr val="002060"/>
                </a:solidFill>
                <a:latin typeface="Arial" panose="020B0604020202020204" pitchFamily="34" charset="0"/>
                <a:cs typeface="Arial" panose="020B0604020202020204" pitchFamily="34" charset="0"/>
              </a:rPr>
              <a:t>The Deputy Head/Institute Director (or equivalents: no more than three individuals) </a:t>
            </a:r>
          </a:p>
          <a:p>
            <a:pPr marL="800100" lvl="1" indent="-342900" algn="just">
              <a:lnSpc>
                <a:spcPct val="100000"/>
              </a:lnSpc>
              <a:buFont typeface="Wingdings" panose="05000000000000000000" pitchFamily="2" charset="2"/>
              <a:buChar char="Ø"/>
            </a:pPr>
            <a:r>
              <a:rPr lang="en-GB" sz="2000" dirty="0">
                <a:solidFill>
                  <a:srgbClr val="002060"/>
                </a:solidFill>
                <a:latin typeface="Arial" panose="020B0604020202020204" pitchFamily="34" charset="0"/>
                <a:cs typeface="Arial" panose="020B0604020202020204" pitchFamily="34" charset="0"/>
              </a:rPr>
              <a:t>An appropriate number of senior staff in the School/Institute proportionate to its size and management structure (typically including the Lead for Academic Development </a:t>
            </a:r>
            <a:r>
              <a:rPr lang="en-GB" sz="2000" b="1" dirty="0">
                <a:solidFill>
                  <a:srgbClr val="002060"/>
                </a:solidFill>
                <a:latin typeface="Arial" panose="020B0604020202020204" pitchFamily="34" charset="0"/>
                <a:cs typeface="Arial" panose="020B0604020202020204" pitchFamily="34" charset="0"/>
              </a:rPr>
              <a:t>or </a:t>
            </a:r>
            <a:r>
              <a:rPr lang="en-GB" sz="2000" dirty="0">
                <a:solidFill>
                  <a:srgbClr val="002060"/>
                </a:solidFill>
                <a:latin typeface="Arial" panose="020B0604020202020204" pitchFamily="34" charset="0"/>
                <a:cs typeface="Arial" panose="020B0604020202020204" pitchFamily="34" charset="0"/>
              </a:rPr>
              <a:t>the Academic Lead for Education and the School/Institute Manager or equivalents)</a:t>
            </a:r>
          </a:p>
          <a:p>
            <a:pPr marL="342900" indent="-342900" algn="just">
              <a:lnSpc>
                <a:spcPct val="100000"/>
              </a:lnSpc>
              <a:buFont typeface="Wingdings" panose="05000000000000000000" pitchFamily="2" charset="2"/>
              <a:buChar char="ü"/>
            </a:pPr>
            <a:r>
              <a:rPr lang="en-GB" sz="2000" dirty="0">
                <a:solidFill>
                  <a:srgbClr val="002060"/>
                </a:solidFill>
              </a:rPr>
              <a:t>Head of School/Institute Director should ensure, as best as possible, that the </a:t>
            </a:r>
            <a:r>
              <a:rPr lang="en-GB" sz="2000" b="1" dirty="0">
                <a:solidFill>
                  <a:srgbClr val="002060"/>
                </a:solidFill>
              </a:rPr>
              <a:t>panel is appropriately representative and inclusive</a:t>
            </a:r>
          </a:p>
          <a:p>
            <a:pPr marL="342900" indent="-342900" algn="just">
              <a:lnSpc>
                <a:spcPct val="100000"/>
              </a:lnSpc>
              <a:buFont typeface="Wingdings" panose="05000000000000000000" pitchFamily="2" charset="2"/>
              <a:buChar char="ü"/>
            </a:pPr>
            <a:r>
              <a:rPr lang="en-GB" sz="2000" dirty="0">
                <a:solidFill>
                  <a:srgbClr val="002060"/>
                </a:solidFill>
              </a:rPr>
              <a:t>This panel will need to meet </a:t>
            </a:r>
            <a:r>
              <a:rPr lang="en-GB" sz="2000" b="1" dirty="0">
                <a:solidFill>
                  <a:srgbClr val="002060"/>
                </a:solidFill>
              </a:rPr>
              <a:t>no earlier than 1 March </a:t>
            </a:r>
            <a:r>
              <a:rPr lang="en-GB" sz="2000" dirty="0">
                <a:solidFill>
                  <a:srgbClr val="002060"/>
                </a:solidFill>
              </a:rPr>
              <a:t>and</a:t>
            </a:r>
            <a:r>
              <a:rPr lang="en-GB" sz="2000" b="1" dirty="0">
                <a:solidFill>
                  <a:srgbClr val="002060"/>
                </a:solidFill>
              </a:rPr>
              <a:t> no later than 22 March</a:t>
            </a:r>
            <a:r>
              <a:rPr lang="en-GB" sz="2000" dirty="0">
                <a:solidFill>
                  <a:srgbClr val="002060"/>
                </a:solidFill>
              </a:rPr>
              <a:t> </a:t>
            </a:r>
          </a:p>
          <a:p>
            <a:pPr marL="342900" indent="-342900" algn="just">
              <a:lnSpc>
                <a:spcPct val="100000"/>
              </a:lnSpc>
              <a:buFont typeface="Wingdings" panose="05000000000000000000" pitchFamily="2" charset="2"/>
              <a:buChar char="ü"/>
            </a:pPr>
            <a:r>
              <a:rPr lang="en-GB" sz="2000" dirty="0">
                <a:solidFill>
                  <a:srgbClr val="002060"/>
                </a:solidFill>
              </a:rPr>
              <a:t>Deadline is </a:t>
            </a:r>
            <a:r>
              <a:rPr lang="en-GB" sz="2000" b="1" dirty="0">
                <a:solidFill>
                  <a:srgbClr val="002060"/>
                </a:solidFill>
              </a:rPr>
              <a:t>10 April </a:t>
            </a:r>
            <a:r>
              <a:rPr lang="en-GB" sz="2000" dirty="0">
                <a:solidFill>
                  <a:srgbClr val="002060"/>
                </a:solidFill>
              </a:rPr>
              <a:t>for Heads to submit all completed applications to HR</a:t>
            </a:r>
          </a:p>
          <a:p>
            <a:pPr marL="342900" indent="-342900" algn="just">
              <a:lnSpc>
                <a:spcPct val="100000"/>
              </a:lnSpc>
              <a:buFont typeface="Wingdings" panose="05000000000000000000" pitchFamily="2" charset="2"/>
              <a:buChar char="ü"/>
            </a:pPr>
            <a:r>
              <a:rPr lang="en-GB" sz="2000" dirty="0">
                <a:solidFill>
                  <a:srgbClr val="002060"/>
                </a:solidFill>
              </a:rPr>
              <a:t>At this meeting the Chair will need to complete the Group Meeting pro forma</a:t>
            </a:r>
          </a:p>
        </p:txBody>
      </p:sp>
      <p:sp>
        <p:nvSpPr>
          <p:cNvPr id="3" name="Text Placeholder 2"/>
          <p:cNvSpPr>
            <a:spLocks noGrp="1"/>
          </p:cNvSpPr>
          <p:nvPr>
            <p:ph type="body" sz="quarter" idx="11"/>
          </p:nvPr>
        </p:nvSpPr>
        <p:spPr>
          <a:xfrm>
            <a:off x="711642" y="517365"/>
            <a:ext cx="9367838" cy="877887"/>
          </a:xfrm>
        </p:spPr>
        <p:txBody>
          <a:bodyPr/>
          <a:lstStyle/>
          <a:p>
            <a:r>
              <a:rPr lang="en-GB" sz="3600" dirty="0"/>
              <a:t>School/Institute Promotion Group</a:t>
            </a:r>
          </a:p>
        </p:txBody>
      </p:sp>
    </p:spTree>
    <p:extLst>
      <p:ext uri="{BB962C8B-B14F-4D97-AF65-F5344CB8AC3E}">
        <p14:creationId xmlns:p14="http://schemas.microsoft.com/office/powerpoint/2010/main" val="419270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92664" y="408274"/>
            <a:ext cx="10990364" cy="672382"/>
          </a:xfrm>
        </p:spPr>
        <p:txBody>
          <a:bodyPr/>
          <a:lstStyle/>
          <a:p>
            <a:r>
              <a:rPr lang="en-GB" sz="3200" dirty="0"/>
              <a:t>School/Institute Promotion Group Meeting Pro Forma</a:t>
            </a:r>
          </a:p>
        </p:txBody>
      </p:sp>
      <p:pic>
        <p:nvPicPr>
          <p:cNvPr id="4" name="Picture 3">
            <a:extLst>
              <a:ext uri="{FF2B5EF4-FFF2-40B4-BE49-F238E27FC236}">
                <a16:creationId xmlns:a16="http://schemas.microsoft.com/office/drawing/2014/main" id="{E767B2C0-E583-40F0-92D6-0C3BCF2F8876}"/>
              </a:ext>
            </a:extLst>
          </p:cNvPr>
          <p:cNvPicPr>
            <a:picLocks noChangeAspect="1"/>
          </p:cNvPicPr>
          <p:nvPr/>
        </p:nvPicPr>
        <p:blipFill>
          <a:blip r:embed="rId2"/>
          <a:stretch>
            <a:fillRect/>
          </a:stretch>
        </p:blipFill>
        <p:spPr>
          <a:xfrm>
            <a:off x="1456659" y="1042065"/>
            <a:ext cx="9506149" cy="4890902"/>
          </a:xfrm>
          <a:prstGeom prst="rect">
            <a:avLst/>
          </a:prstGeom>
        </p:spPr>
      </p:pic>
    </p:spTree>
    <p:extLst>
      <p:ext uri="{BB962C8B-B14F-4D97-AF65-F5344CB8AC3E}">
        <p14:creationId xmlns:p14="http://schemas.microsoft.com/office/powerpoint/2010/main" val="354212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4557" y="1261242"/>
            <a:ext cx="10976159" cy="4099034"/>
            <a:chOff x="674558" y="1843512"/>
            <a:chExt cx="10519026" cy="2546965"/>
          </a:xfrm>
        </p:grpSpPr>
        <p:sp>
          <p:nvSpPr>
            <p:cNvPr id="7" name="Freeform 6"/>
            <p:cNvSpPr/>
            <p:nvPr/>
          </p:nvSpPr>
          <p:spPr>
            <a:xfrm>
              <a:off x="675842" y="1843512"/>
              <a:ext cx="5008448" cy="576236"/>
            </a:xfrm>
            <a:custGeom>
              <a:avLst/>
              <a:gdLst>
                <a:gd name="connsiteX0" fmla="*/ 0 w 5008448"/>
                <a:gd name="connsiteY0" fmla="*/ 57624 h 576236"/>
                <a:gd name="connsiteX1" fmla="*/ 57624 w 5008448"/>
                <a:gd name="connsiteY1" fmla="*/ 0 h 576236"/>
                <a:gd name="connsiteX2" fmla="*/ 4950824 w 5008448"/>
                <a:gd name="connsiteY2" fmla="*/ 0 h 576236"/>
                <a:gd name="connsiteX3" fmla="*/ 5008448 w 5008448"/>
                <a:gd name="connsiteY3" fmla="*/ 57624 h 576236"/>
                <a:gd name="connsiteX4" fmla="*/ 5008448 w 5008448"/>
                <a:gd name="connsiteY4" fmla="*/ 518612 h 576236"/>
                <a:gd name="connsiteX5" fmla="*/ 4950824 w 5008448"/>
                <a:gd name="connsiteY5" fmla="*/ 576236 h 576236"/>
                <a:gd name="connsiteX6" fmla="*/ 57624 w 5008448"/>
                <a:gd name="connsiteY6" fmla="*/ 576236 h 576236"/>
                <a:gd name="connsiteX7" fmla="*/ 0 w 5008448"/>
                <a:gd name="connsiteY7" fmla="*/ 518612 h 576236"/>
                <a:gd name="connsiteX8" fmla="*/ 0 w 5008448"/>
                <a:gd name="connsiteY8" fmla="*/ 57624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8448" h="576236">
                  <a:moveTo>
                    <a:pt x="0" y="57624"/>
                  </a:moveTo>
                  <a:cubicBezTo>
                    <a:pt x="0" y="25799"/>
                    <a:pt x="25799" y="0"/>
                    <a:pt x="57624" y="0"/>
                  </a:cubicBezTo>
                  <a:lnTo>
                    <a:pt x="4950824" y="0"/>
                  </a:lnTo>
                  <a:cubicBezTo>
                    <a:pt x="4982649" y="0"/>
                    <a:pt x="5008448" y="25799"/>
                    <a:pt x="5008448" y="57624"/>
                  </a:cubicBezTo>
                  <a:lnTo>
                    <a:pt x="5008448" y="518612"/>
                  </a:lnTo>
                  <a:cubicBezTo>
                    <a:pt x="5008448" y="550437"/>
                    <a:pt x="4982649" y="576236"/>
                    <a:pt x="4950824" y="576236"/>
                  </a:cubicBezTo>
                  <a:lnTo>
                    <a:pt x="57624" y="576236"/>
                  </a:lnTo>
                  <a:cubicBezTo>
                    <a:pt x="25799" y="576236"/>
                    <a:pt x="0" y="550437"/>
                    <a:pt x="0" y="518612"/>
                  </a:cubicBezTo>
                  <a:lnTo>
                    <a:pt x="0" y="57624"/>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97" tIns="47357" rIns="62597" bIns="47357" numCol="1" spcCol="1270" anchor="ctr" anchorCtr="0">
              <a:noAutofit/>
            </a:bodyPr>
            <a:lstStyle/>
            <a:p>
              <a:pPr lvl="0" defTabSz="1066800" rtl="0">
                <a:lnSpc>
                  <a:spcPct val="90000"/>
                </a:lnSpc>
                <a:spcBef>
                  <a:spcPct val="0"/>
                </a:spcBef>
                <a:spcAft>
                  <a:spcPct val="35000"/>
                </a:spcAft>
              </a:pPr>
              <a:r>
                <a:rPr lang="en-GB" sz="2400" b="0" kern="1200" dirty="0"/>
                <a:t>Purpose</a:t>
              </a:r>
            </a:p>
          </p:txBody>
        </p:sp>
        <p:sp>
          <p:nvSpPr>
            <p:cNvPr id="9" name="Freeform 8"/>
            <p:cNvSpPr/>
            <p:nvPr/>
          </p:nvSpPr>
          <p:spPr>
            <a:xfrm>
              <a:off x="675842" y="2523471"/>
              <a:ext cx="5008448" cy="576236"/>
            </a:xfrm>
            <a:custGeom>
              <a:avLst/>
              <a:gdLst>
                <a:gd name="connsiteX0" fmla="*/ 0 w 4397638"/>
                <a:gd name="connsiteY0" fmla="*/ 96059 h 576236"/>
                <a:gd name="connsiteX1" fmla="*/ 96059 w 4397638"/>
                <a:gd name="connsiteY1" fmla="*/ 0 h 576236"/>
                <a:gd name="connsiteX2" fmla="*/ 4301579 w 4397638"/>
                <a:gd name="connsiteY2" fmla="*/ 0 h 576236"/>
                <a:gd name="connsiteX3" fmla="*/ 4397638 w 4397638"/>
                <a:gd name="connsiteY3" fmla="*/ 96059 h 576236"/>
                <a:gd name="connsiteX4" fmla="*/ 4397638 w 4397638"/>
                <a:gd name="connsiteY4" fmla="*/ 480177 h 576236"/>
                <a:gd name="connsiteX5" fmla="*/ 4301579 w 4397638"/>
                <a:gd name="connsiteY5" fmla="*/ 576236 h 576236"/>
                <a:gd name="connsiteX6" fmla="*/ 96059 w 4397638"/>
                <a:gd name="connsiteY6" fmla="*/ 576236 h 576236"/>
                <a:gd name="connsiteX7" fmla="*/ 0 w 4397638"/>
                <a:gd name="connsiteY7" fmla="*/ 480177 h 576236"/>
                <a:gd name="connsiteX8" fmla="*/ 0 w 4397638"/>
                <a:gd name="connsiteY8" fmla="*/ 96059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38" h="576236">
                  <a:moveTo>
                    <a:pt x="0" y="96059"/>
                  </a:moveTo>
                  <a:cubicBezTo>
                    <a:pt x="0" y="43007"/>
                    <a:pt x="43007" y="0"/>
                    <a:pt x="96059" y="0"/>
                  </a:cubicBezTo>
                  <a:lnTo>
                    <a:pt x="4301579" y="0"/>
                  </a:lnTo>
                  <a:cubicBezTo>
                    <a:pt x="4354631" y="0"/>
                    <a:pt x="4397638" y="43007"/>
                    <a:pt x="4397638" y="96059"/>
                  </a:cubicBezTo>
                  <a:lnTo>
                    <a:pt x="4397638" y="480177"/>
                  </a:lnTo>
                  <a:cubicBezTo>
                    <a:pt x="4397638" y="533229"/>
                    <a:pt x="4354631" y="576236"/>
                    <a:pt x="4301579" y="576236"/>
                  </a:cubicBezTo>
                  <a:lnTo>
                    <a:pt x="96059" y="576236"/>
                  </a:lnTo>
                  <a:cubicBezTo>
                    <a:pt x="43007" y="576236"/>
                    <a:pt x="0" y="533229"/>
                    <a:pt x="0" y="480177"/>
                  </a:cubicBezTo>
                  <a:lnTo>
                    <a:pt x="0" y="96059"/>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3479" tIns="113479" rIns="113479" bIns="113479" numCol="1" spcCol="1270" anchor="ctr" anchorCtr="0">
              <a:noAutofit/>
            </a:bodyPr>
            <a:lstStyle/>
            <a:p>
              <a:pPr lvl="0" defTabSz="533400" rtl="0">
                <a:lnSpc>
                  <a:spcPct val="90000"/>
                </a:lnSpc>
                <a:spcBef>
                  <a:spcPct val="0"/>
                </a:spcBef>
                <a:spcAft>
                  <a:spcPct val="35000"/>
                </a:spcAft>
              </a:pPr>
              <a:r>
                <a:rPr lang="en-GB" sz="2400" b="0" kern="1200" dirty="0"/>
                <a:t>Provide a run through of the academic promotion process and documentation</a:t>
              </a:r>
            </a:p>
          </p:txBody>
        </p:sp>
        <p:sp>
          <p:nvSpPr>
            <p:cNvPr id="11" name="Freeform 10"/>
            <p:cNvSpPr/>
            <p:nvPr/>
          </p:nvSpPr>
          <p:spPr>
            <a:xfrm>
              <a:off x="674558" y="3168856"/>
              <a:ext cx="5009732" cy="576236"/>
            </a:xfrm>
            <a:custGeom>
              <a:avLst/>
              <a:gdLst>
                <a:gd name="connsiteX0" fmla="*/ 0 w 4397638"/>
                <a:gd name="connsiteY0" fmla="*/ 96059 h 576236"/>
                <a:gd name="connsiteX1" fmla="*/ 96059 w 4397638"/>
                <a:gd name="connsiteY1" fmla="*/ 0 h 576236"/>
                <a:gd name="connsiteX2" fmla="*/ 4301579 w 4397638"/>
                <a:gd name="connsiteY2" fmla="*/ 0 h 576236"/>
                <a:gd name="connsiteX3" fmla="*/ 4397638 w 4397638"/>
                <a:gd name="connsiteY3" fmla="*/ 96059 h 576236"/>
                <a:gd name="connsiteX4" fmla="*/ 4397638 w 4397638"/>
                <a:gd name="connsiteY4" fmla="*/ 480177 h 576236"/>
                <a:gd name="connsiteX5" fmla="*/ 4301579 w 4397638"/>
                <a:gd name="connsiteY5" fmla="*/ 576236 h 576236"/>
                <a:gd name="connsiteX6" fmla="*/ 96059 w 4397638"/>
                <a:gd name="connsiteY6" fmla="*/ 576236 h 576236"/>
                <a:gd name="connsiteX7" fmla="*/ 0 w 4397638"/>
                <a:gd name="connsiteY7" fmla="*/ 480177 h 576236"/>
                <a:gd name="connsiteX8" fmla="*/ 0 w 4397638"/>
                <a:gd name="connsiteY8" fmla="*/ 96059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38" h="576236">
                  <a:moveTo>
                    <a:pt x="0" y="96059"/>
                  </a:moveTo>
                  <a:cubicBezTo>
                    <a:pt x="0" y="43007"/>
                    <a:pt x="43007" y="0"/>
                    <a:pt x="96059" y="0"/>
                  </a:cubicBezTo>
                  <a:lnTo>
                    <a:pt x="4301579" y="0"/>
                  </a:lnTo>
                  <a:cubicBezTo>
                    <a:pt x="4354631" y="0"/>
                    <a:pt x="4397638" y="43007"/>
                    <a:pt x="4397638" y="96059"/>
                  </a:cubicBezTo>
                  <a:lnTo>
                    <a:pt x="4397638" y="480177"/>
                  </a:lnTo>
                  <a:cubicBezTo>
                    <a:pt x="4397638" y="533229"/>
                    <a:pt x="4354631" y="576236"/>
                    <a:pt x="4301579" y="576236"/>
                  </a:cubicBezTo>
                  <a:lnTo>
                    <a:pt x="96059" y="576236"/>
                  </a:lnTo>
                  <a:cubicBezTo>
                    <a:pt x="43007" y="576236"/>
                    <a:pt x="0" y="533229"/>
                    <a:pt x="0" y="480177"/>
                  </a:cubicBezTo>
                  <a:lnTo>
                    <a:pt x="0" y="96059"/>
                  </a:lnTo>
                  <a:close/>
                </a:path>
              </a:pathLst>
            </a:custGeom>
            <a:solidFill>
              <a:schemeClr val="accent6"/>
            </a:solidFill>
          </p:spPr>
          <p:style>
            <a:lnRef idx="2">
              <a:schemeClr val="lt1">
                <a:hueOff val="0"/>
                <a:satOff val="0"/>
                <a:lumOff val="0"/>
                <a:alphaOff val="0"/>
              </a:schemeClr>
            </a:lnRef>
            <a:fillRef idx="1">
              <a:schemeClr val="accent2">
                <a:hueOff val="-2981829"/>
                <a:satOff val="3018"/>
                <a:lumOff val="1928"/>
                <a:alphaOff val="0"/>
              </a:schemeClr>
            </a:fillRef>
            <a:effectRef idx="0">
              <a:schemeClr val="accent2">
                <a:hueOff val="-2981829"/>
                <a:satOff val="3018"/>
                <a:lumOff val="1928"/>
                <a:alphaOff val="0"/>
              </a:schemeClr>
            </a:effectRef>
            <a:fontRef idx="minor">
              <a:schemeClr val="lt1"/>
            </a:fontRef>
          </p:style>
          <p:txBody>
            <a:bodyPr spcFirstLastPara="0" vert="horz" wrap="square" lIns="113479" tIns="113479" rIns="113479" bIns="113479" numCol="1" spcCol="1270" anchor="ctr" anchorCtr="0">
              <a:noAutofit/>
            </a:bodyPr>
            <a:lstStyle/>
            <a:p>
              <a:pPr lvl="0" defTabSz="533400" rtl="0">
                <a:lnSpc>
                  <a:spcPct val="90000"/>
                </a:lnSpc>
                <a:spcBef>
                  <a:spcPct val="0"/>
                </a:spcBef>
                <a:spcAft>
                  <a:spcPct val="35000"/>
                </a:spcAft>
              </a:pPr>
              <a:r>
                <a:rPr lang="en-GB" sz="2400" b="0" kern="1200" dirty="0"/>
                <a:t>Clarify changes made for the 2024 promotion round</a:t>
              </a:r>
            </a:p>
          </p:txBody>
        </p:sp>
        <p:sp>
          <p:nvSpPr>
            <p:cNvPr id="13" name="Freeform 12"/>
            <p:cNvSpPr/>
            <p:nvPr/>
          </p:nvSpPr>
          <p:spPr>
            <a:xfrm>
              <a:off x="674558" y="3814241"/>
              <a:ext cx="5009732" cy="576236"/>
            </a:xfrm>
            <a:custGeom>
              <a:avLst/>
              <a:gdLst>
                <a:gd name="connsiteX0" fmla="*/ 0 w 4397638"/>
                <a:gd name="connsiteY0" fmla="*/ 96059 h 576236"/>
                <a:gd name="connsiteX1" fmla="*/ 96059 w 4397638"/>
                <a:gd name="connsiteY1" fmla="*/ 0 h 576236"/>
                <a:gd name="connsiteX2" fmla="*/ 4301579 w 4397638"/>
                <a:gd name="connsiteY2" fmla="*/ 0 h 576236"/>
                <a:gd name="connsiteX3" fmla="*/ 4397638 w 4397638"/>
                <a:gd name="connsiteY3" fmla="*/ 96059 h 576236"/>
                <a:gd name="connsiteX4" fmla="*/ 4397638 w 4397638"/>
                <a:gd name="connsiteY4" fmla="*/ 480177 h 576236"/>
                <a:gd name="connsiteX5" fmla="*/ 4301579 w 4397638"/>
                <a:gd name="connsiteY5" fmla="*/ 576236 h 576236"/>
                <a:gd name="connsiteX6" fmla="*/ 96059 w 4397638"/>
                <a:gd name="connsiteY6" fmla="*/ 576236 h 576236"/>
                <a:gd name="connsiteX7" fmla="*/ 0 w 4397638"/>
                <a:gd name="connsiteY7" fmla="*/ 480177 h 576236"/>
                <a:gd name="connsiteX8" fmla="*/ 0 w 4397638"/>
                <a:gd name="connsiteY8" fmla="*/ 96059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38" h="576236">
                  <a:moveTo>
                    <a:pt x="0" y="96059"/>
                  </a:moveTo>
                  <a:cubicBezTo>
                    <a:pt x="0" y="43007"/>
                    <a:pt x="43007" y="0"/>
                    <a:pt x="96059" y="0"/>
                  </a:cubicBezTo>
                  <a:lnTo>
                    <a:pt x="4301579" y="0"/>
                  </a:lnTo>
                  <a:cubicBezTo>
                    <a:pt x="4354631" y="0"/>
                    <a:pt x="4397638" y="43007"/>
                    <a:pt x="4397638" y="96059"/>
                  </a:cubicBezTo>
                  <a:lnTo>
                    <a:pt x="4397638" y="480177"/>
                  </a:lnTo>
                  <a:cubicBezTo>
                    <a:pt x="4397638" y="533229"/>
                    <a:pt x="4354631" y="576236"/>
                    <a:pt x="4301579" y="576236"/>
                  </a:cubicBezTo>
                  <a:lnTo>
                    <a:pt x="96059" y="576236"/>
                  </a:lnTo>
                  <a:cubicBezTo>
                    <a:pt x="43007" y="576236"/>
                    <a:pt x="0" y="533229"/>
                    <a:pt x="0" y="480177"/>
                  </a:cubicBezTo>
                  <a:lnTo>
                    <a:pt x="0" y="96059"/>
                  </a:lnTo>
                  <a:close/>
                </a:path>
              </a:pathLst>
            </a:custGeom>
            <a:solidFill>
              <a:schemeClr val="accent6"/>
            </a:solidFill>
          </p:spPr>
          <p:style>
            <a:lnRef idx="2">
              <a:schemeClr val="lt1">
                <a:hueOff val="0"/>
                <a:satOff val="0"/>
                <a:lumOff val="0"/>
                <a:alphaOff val="0"/>
              </a:schemeClr>
            </a:lnRef>
            <a:fillRef idx="1">
              <a:schemeClr val="accent2">
                <a:hueOff val="-5963659"/>
                <a:satOff val="6035"/>
                <a:lumOff val="3857"/>
                <a:alphaOff val="0"/>
              </a:schemeClr>
            </a:fillRef>
            <a:effectRef idx="0">
              <a:schemeClr val="accent2">
                <a:hueOff val="-5963659"/>
                <a:satOff val="6035"/>
                <a:lumOff val="3857"/>
                <a:alphaOff val="0"/>
              </a:schemeClr>
            </a:effectRef>
            <a:fontRef idx="minor">
              <a:schemeClr val="lt1"/>
            </a:fontRef>
          </p:style>
          <p:txBody>
            <a:bodyPr spcFirstLastPara="0" vert="horz" wrap="square" lIns="113479" tIns="113479" rIns="113479" bIns="113479" numCol="1" spcCol="1270" anchor="ctr" anchorCtr="0">
              <a:noAutofit/>
            </a:bodyPr>
            <a:lstStyle/>
            <a:p>
              <a:pPr lvl="0" defTabSz="533400" rtl="0">
                <a:lnSpc>
                  <a:spcPct val="90000"/>
                </a:lnSpc>
                <a:spcBef>
                  <a:spcPct val="0"/>
                </a:spcBef>
                <a:spcAft>
                  <a:spcPct val="35000"/>
                </a:spcAft>
              </a:pPr>
              <a:r>
                <a:rPr lang="en-GB" sz="2400" b="0" kern="1200" dirty="0"/>
                <a:t>Ensure a consistent approach across all 3 Faculties and all Schools/Institutes</a:t>
              </a:r>
            </a:p>
          </p:txBody>
        </p:sp>
        <p:sp>
          <p:nvSpPr>
            <p:cNvPr id="14" name="Freeform 13"/>
            <p:cNvSpPr/>
            <p:nvPr/>
          </p:nvSpPr>
          <p:spPr>
            <a:xfrm>
              <a:off x="6185135" y="1843512"/>
              <a:ext cx="5008448" cy="576236"/>
            </a:xfrm>
            <a:custGeom>
              <a:avLst/>
              <a:gdLst>
                <a:gd name="connsiteX0" fmla="*/ 0 w 5008448"/>
                <a:gd name="connsiteY0" fmla="*/ 57624 h 576236"/>
                <a:gd name="connsiteX1" fmla="*/ 57624 w 5008448"/>
                <a:gd name="connsiteY1" fmla="*/ 0 h 576236"/>
                <a:gd name="connsiteX2" fmla="*/ 4950824 w 5008448"/>
                <a:gd name="connsiteY2" fmla="*/ 0 h 576236"/>
                <a:gd name="connsiteX3" fmla="*/ 5008448 w 5008448"/>
                <a:gd name="connsiteY3" fmla="*/ 57624 h 576236"/>
                <a:gd name="connsiteX4" fmla="*/ 5008448 w 5008448"/>
                <a:gd name="connsiteY4" fmla="*/ 518612 h 576236"/>
                <a:gd name="connsiteX5" fmla="*/ 4950824 w 5008448"/>
                <a:gd name="connsiteY5" fmla="*/ 576236 h 576236"/>
                <a:gd name="connsiteX6" fmla="*/ 57624 w 5008448"/>
                <a:gd name="connsiteY6" fmla="*/ 576236 h 576236"/>
                <a:gd name="connsiteX7" fmla="*/ 0 w 5008448"/>
                <a:gd name="connsiteY7" fmla="*/ 518612 h 576236"/>
                <a:gd name="connsiteX8" fmla="*/ 0 w 5008448"/>
                <a:gd name="connsiteY8" fmla="*/ 57624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8448" h="576236">
                  <a:moveTo>
                    <a:pt x="0" y="57624"/>
                  </a:moveTo>
                  <a:cubicBezTo>
                    <a:pt x="0" y="25799"/>
                    <a:pt x="25799" y="0"/>
                    <a:pt x="57624" y="0"/>
                  </a:cubicBezTo>
                  <a:lnTo>
                    <a:pt x="4950824" y="0"/>
                  </a:lnTo>
                  <a:cubicBezTo>
                    <a:pt x="4982649" y="0"/>
                    <a:pt x="5008448" y="25799"/>
                    <a:pt x="5008448" y="57624"/>
                  </a:cubicBezTo>
                  <a:lnTo>
                    <a:pt x="5008448" y="518612"/>
                  </a:lnTo>
                  <a:cubicBezTo>
                    <a:pt x="5008448" y="550437"/>
                    <a:pt x="4982649" y="576236"/>
                    <a:pt x="4950824" y="576236"/>
                  </a:cubicBezTo>
                  <a:lnTo>
                    <a:pt x="57624" y="576236"/>
                  </a:lnTo>
                  <a:cubicBezTo>
                    <a:pt x="25799" y="576236"/>
                    <a:pt x="0" y="550437"/>
                    <a:pt x="0" y="518612"/>
                  </a:cubicBezTo>
                  <a:lnTo>
                    <a:pt x="0" y="57624"/>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97" tIns="47357" rIns="62597" bIns="47357" numCol="1" spcCol="1270" anchor="ctr" anchorCtr="0">
              <a:noAutofit/>
            </a:bodyPr>
            <a:lstStyle/>
            <a:p>
              <a:pPr lvl="0" defTabSz="1066800" rtl="0">
                <a:lnSpc>
                  <a:spcPct val="90000"/>
                </a:lnSpc>
                <a:spcBef>
                  <a:spcPct val="0"/>
                </a:spcBef>
                <a:spcAft>
                  <a:spcPct val="35000"/>
                </a:spcAft>
              </a:pPr>
              <a:r>
                <a:rPr lang="en-GB" sz="2400" b="0" kern="1200" dirty="0"/>
                <a:t>Agenda</a:t>
              </a:r>
            </a:p>
          </p:txBody>
        </p:sp>
        <p:sp>
          <p:nvSpPr>
            <p:cNvPr id="16" name="Freeform 15"/>
            <p:cNvSpPr/>
            <p:nvPr/>
          </p:nvSpPr>
          <p:spPr>
            <a:xfrm>
              <a:off x="6185135" y="2558046"/>
              <a:ext cx="5008449" cy="576236"/>
            </a:xfrm>
            <a:custGeom>
              <a:avLst/>
              <a:gdLst>
                <a:gd name="connsiteX0" fmla="*/ 0 w 4397638"/>
                <a:gd name="connsiteY0" fmla="*/ 96059 h 576236"/>
                <a:gd name="connsiteX1" fmla="*/ 96059 w 4397638"/>
                <a:gd name="connsiteY1" fmla="*/ 0 h 576236"/>
                <a:gd name="connsiteX2" fmla="*/ 4301579 w 4397638"/>
                <a:gd name="connsiteY2" fmla="*/ 0 h 576236"/>
                <a:gd name="connsiteX3" fmla="*/ 4397638 w 4397638"/>
                <a:gd name="connsiteY3" fmla="*/ 96059 h 576236"/>
                <a:gd name="connsiteX4" fmla="*/ 4397638 w 4397638"/>
                <a:gd name="connsiteY4" fmla="*/ 480177 h 576236"/>
                <a:gd name="connsiteX5" fmla="*/ 4301579 w 4397638"/>
                <a:gd name="connsiteY5" fmla="*/ 576236 h 576236"/>
                <a:gd name="connsiteX6" fmla="*/ 96059 w 4397638"/>
                <a:gd name="connsiteY6" fmla="*/ 576236 h 576236"/>
                <a:gd name="connsiteX7" fmla="*/ 0 w 4397638"/>
                <a:gd name="connsiteY7" fmla="*/ 480177 h 576236"/>
                <a:gd name="connsiteX8" fmla="*/ 0 w 4397638"/>
                <a:gd name="connsiteY8" fmla="*/ 96059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38" h="576236">
                  <a:moveTo>
                    <a:pt x="0" y="96059"/>
                  </a:moveTo>
                  <a:cubicBezTo>
                    <a:pt x="0" y="43007"/>
                    <a:pt x="43007" y="0"/>
                    <a:pt x="96059" y="0"/>
                  </a:cubicBezTo>
                  <a:lnTo>
                    <a:pt x="4301579" y="0"/>
                  </a:lnTo>
                  <a:cubicBezTo>
                    <a:pt x="4354631" y="0"/>
                    <a:pt x="4397638" y="43007"/>
                    <a:pt x="4397638" y="96059"/>
                  </a:cubicBezTo>
                  <a:lnTo>
                    <a:pt x="4397638" y="480177"/>
                  </a:lnTo>
                  <a:cubicBezTo>
                    <a:pt x="4397638" y="533229"/>
                    <a:pt x="4354631" y="576236"/>
                    <a:pt x="4301579" y="576236"/>
                  </a:cubicBezTo>
                  <a:lnTo>
                    <a:pt x="96059" y="576236"/>
                  </a:lnTo>
                  <a:cubicBezTo>
                    <a:pt x="43007" y="576236"/>
                    <a:pt x="0" y="533229"/>
                    <a:pt x="0" y="480177"/>
                  </a:cubicBezTo>
                  <a:lnTo>
                    <a:pt x="0" y="96059"/>
                  </a:lnTo>
                  <a:close/>
                </a:path>
              </a:pathLst>
            </a:custGeom>
            <a:solidFill>
              <a:schemeClr val="accent4"/>
            </a:solidFill>
          </p:spPr>
          <p:style>
            <a:lnRef idx="2">
              <a:schemeClr val="lt1">
                <a:hueOff val="0"/>
                <a:satOff val="0"/>
                <a:lumOff val="0"/>
                <a:alphaOff val="0"/>
              </a:schemeClr>
            </a:lnRef>
            <a:fillRef idx="1">
              <a:schemeClr val="accent2">
                <a:hueOff val="-8945488"/>
                <a:satOff val="9053"/>
                <a:lumOff val="5785"/>
                <a:alphaOff val="0"/>
              </a:schemeClr>
            </a:fillRef>
            <a:effectRef idx="0">
              <a:schemeClr val="accent2">
                <a:hueOff val="-8945488"/>
                <a:satOff val="9053"/>
                <a:lumOff val="5785"/>
                <a:alphaOff val="0"/>
              </a:schemeClr>
            </a:effectRef>
            <a:fontRef idx="minor">
              <a:schemeClr val="lt1"/>
            </a:fontRef>
          </p:style>
          <p:txBody>
            <a:bodyPr spcFirstLastPara="0" vert="horz" wrap="square" lIns="113479" tIns="113479" rIns="113479" bIns="113479" numCol="1" spcCol="1270" anchor="ctr" anchorCtr="0">
              <a:noAutofit/>
            </a:bodyPr>
            <a:lstStyle/>
            <a:p>
              <a:pPr lvl="0" defTabSz="533400" rtl="0">
                <a:lnSpc>
                  <a:spcPct val="90000"/>
                </a:lnSpc>
                <a:spcBef>
                  <a:spcPct val="0"/>
                </a:spcBef>
                <a:spcAft>
                  <a:spcPct val="35000"/>
                </a:spcAft>
              </a:pPr>
              <a:r>
                <a:rPr lang="en-GB" sz="2400" b="0" kern="1200" dirty="0"/>
                <a:t>Overview of the promotions process, context and documentation </a:t>
              </a:r>
            </a:p>
          </p:txBody>
        </p:sp>
        <p:sp>
          <p:nvSpPr>
            <p:cNvPr id="18" name="Freeform 17"/>
            <p:cNvSpPr/>
            <p:nvPr/>
          </p:nvSpPr>
          <p:spPr>
            <a:xfrm>
              <a:off x="6185135" y="3168856"/>
              <a:ext cx="5008449" cy="576236"/>
            </a:xfrm>
            <a:custGeom>
              <a:avLst/>
              <a:gdLst>
                <a:gd name="connsiteX0" fmla="*/ 0 w 4397638"/>
                <a:gd name="connsiteY0" fmla="*/ 96059 h 576236"/>
                <a:gd name="connsiteX1" fmla="*/ 96059 w 4397638"/>
                <a:gd name="connsiteY1" fmla="*/ 0 h 576236"/>
                <a:gd name="connsiteX2" fmla="*/ 4301579 w 4397638"/>
                <a:gd name="connsiteY2" fmla="*/ 0 h 576236"/>
                <a:gd name="connsiteX3" fmla="*/ 4397638 w 4397638"/>
                <a:gd name="connsiteY3" fmla="*/ 96059 h 576236"/>
                <a:gd name="connsiteX4" fmla="*/ 4397638 w 4397638"/>
                <a:gd name="connsiteY4" fmla="*/ 480177 h 576236"/>
                <a:gd name="connsiteX5" fmla="*/ 4301579 w 4397638"/>
                <a:gd name="connsiteY5" fmla="*/ 576236 h 576236"/>
                <a:gd name="connsiteX6" fmla="*/ 96059 w 4397638"/>
                <a:gd name="connsiteY6" fmla="*/ 576236 h 576236"/>
                <a:gd name="connsiteX7" fmla="*/ 0 w 4397638"/>
                <a:gd name="connsiteY7" fmla="*/ 480177 h 576236"/>
                <a:gd name="connsiteX8" fmla="*/ 0 w 4397638"/>
                <a:gd name="connsiteY8" fmla="*/ 96059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38" h="576236">
                  <a:moveTo>
                    <a:pt x="0" y="96059"/>
                  </a:moveTo>
                  <a:cubicBezTo>
                    <a:pt x="0" y="43007"/>
                    <a:pt x="43007" y="0"/>
                    <a:pt x="96059" y="0"/>
                  </a:cubicBezTo>
                  <a:lnTo>
                    <a:pt x="4301579" y="0"/>
                  </a:lnTo>
                  <a:cubicBezTo>
                    <a:pt x="4354631" y="0"/>
                    <a:pt x="4397638" y="43007"/>
                    <a:pt x="4397638" y="96059"/>
                  </a:cubicBezTo>
                  <a:lnTo>
                    <a:pt x="4397638" y="480177"/>
                  </a:lnTo>
                  <a:cubicBezTo>
                    <a:pt x="4397638" y="533229"/>
                    <a:pt x="4354631" y="576236"/>
                    <a:pt x="4301579" y="576236"/>
                  </a:cubicBezTo>
                  <a:lnTo>
                    <a:pt x="96059" y="576236"/>
                  </a:lnTo>
                  <a:cubicBezTo>
                    <a:pt x="43007" y="576236"/>
                    <a:pt x="0" y="533229"/>
                    <a:pt x="0" y="480177"/>
                  </a:cubicBezTo>
                  <a:lnTo>
                    <a:pt x="0" y="96059"/>
                  </a:lnTo>
                  <a:close/>
                </a:path>
              </a:pathLst>
            </a:custGeom>
            <a:solidFill>
              <a:schemeClr val="accent4"/>
            </a:solidFill>
          </p:spPr>
          <p:style>
            <a:lnRef idx="2">
              <a:schemeClr val="lt1">
                <a:hueOff val="0"/>
                <a:satOff val="0"/>
                <a:lumOff val="0"/>
                <a:alphaOff val="0"/>
              </a:schemeClr>
            </a:lnRef>
            <a:fillRef idx="1">
              <a:schemeClr val="accent2">
                <a:hueOff val="-11927317"/>
                <a:satOff val="12071"/>
                <a:lumOff val="7713"/>
                <a:alphaOff val="0"/>
              </a:schemeClr>
            </a:fillRef>
            <a:effectRef idx="0">
              <a:schemeClr val="accent2">
                <a:hueOff val="-11927317"/>
                <a:satOff val="12071"/>
                <a:lumOff val="7713"/>
                <a:alphaOff val="0"/>
              </a:schemeClr>
            </a:effectRef>
            <a:fontRef idx="minor">
              <a:schemeClr val="lt1"/>
            </a:fontRef>
          </p:style>
          <p:txBody>
            <a:bodyPr spcFirstLastPara="0" vert="horz" wrap="square" lIns="113479" tIns="113479" rIns="113479" bIns="113479" numCol="1" spcCol="1270" anchor="ctr" anchorCtr="0">
              <a:noAutofit/>
            </a:bodyPr>
            <a:lstStyle/>
            <a:p>
              <a:pPr lvl="0" defTabSz="533400" rtl="0">
                <a:lnSpc>
                  <a:spcPct val="90000"/>
                </a:lnSpc>
                <a:spcBef>
                  <a:spcPct val="0"/>
                </a:spcBef>
                <a:spcAft>
                  <a:spcPct val="35000"/>
                </a:spcAft>
              </a:pPr>
              <a:r>
                <a:rPr lang="en-GB" sz="2400" b="0" kern="1200" dirty="0"/>
                <a:t>The Academic Careers Framework and application forms/guidance</a:t>
              </a:r>
            </a:p>
          </p:txBody>
        </p:sp>
        <p:sp>
          <p:nvSpPr>
            <p:cNvPr id="22" name="Freeform 21"/>
            <p:cNvSpPr/>
            <p:nvPr/>
          </p:nvSpPr>
          <p:spPr>
            <a:xfrm>
              <a:off x="6185135" y="3814241"/>
              <a:ext cx="5008449" cy="576236"/>
            </a:xfrm>
            <a:custGeom>
              <a:avLst/>
              <a:gdLst>
                <a:gd name="connsiteX0" fmla="*/ 0 w 4397638"/>
                <a:gd name="connsiteY0" fmla="*/ 96059 h 576236"/>
                <a:gd name="connsiteX1" fmla="*/ 96059 w 4397638"/>
                <a:gd name="connsiteY1" fmla="*/ 0 h 576236"/>
                <a:gd name="connsiteX2" fmla="*/ 4301579 w 4397638"/>
                <a:gd name="connsiteY2" fmla="*/ 0 h 576236"/>
                <a:gd name="connsiteX3" fmla="*/ 4397638 w 4397638"/>
                <a:gd name="connsiteY3" fmla="*/ 96059 h 576236"/>
                <a:gd name="connsiteX4" fmla="*/ 4397638 w 4397638"/>
                <a:gd name="connsiteY4" fmla="*/ 480177 h 576236"/>
                <a:gd name="connsiteX5" fmla="*/ 4301579 w 4397638"/>
                <a:gd name="connsiteY5" fmla="*/ 576236 h 576236"/>
                <a:gd name="connsiteX6" fmla="*/ 96059 w 4397638"/>
                <a:gd name="connsiteY6" fmla="*/ 576236 h 576236"/>
                <a:gd name="connsiteX7" fmla="*/ 0 w 4397638"/>
                <a:gd name="connsiteY7" fmla="*/ 480177 h 576236"/>
                <a:gd name="connsiteX8" fmla="*/ 0 w 4397638"/>
                <a:gd name="connsiteY8" fmla="*/ 96059 h 57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38" h="576236">
                  <a:moveTo>
                    <a:pt x="0" y="96059"/>
                  </a:moveTo>
                  <a:cubicBezTo>
                    <a:pt x="0" y="43007"/>
                    <a:pt x="43007" y="0"/>
                    <a:pt x="96059" y="0"/>
                  </a:cubicBezTo>
                  <a:lnTo>
                    <a:pt x="4301579" y="0"/>
                  </a:lnTo>
                  <a:cubicBezTo>
                    <a:pt x="4354631" y="0"/>
                    <a:pt x="4397638" y="43007"/>
                    <a:pt x="4397638" y="96059"/>
                  </a:cubicBezTo>
                  <a:lnTo>
                    <a:pt x="4397638" y="480177"/>
                  </a:lnTo>
                  <a:cubicBezTo>
                    <a:pt x="4397638" y="533229"/>
                    <a:pt x="4354631" y="576236"/>
                    <a:pt x="4301579" y="576236"/>
                  </a:cubicBezTo>
                  <a:lnTo>
                    <a:pt x="96059" y="576236"/>
                  </a:lnTo>
                  <a:cubicBezTo>
                    <a:pt x="43007" y="576236"/>
                    <a:pt x="0" y="533229"/>
                    <a:pt x="0" y="480177"/>
                  </a:cubicBezTo>
                  <a:lnTo>
                    <a:pt x="0" y="96059"/>
                  </a:lnTo>
                  <a:close/>
                </a:path>
              </a:pathLst>
            </a:custGeom>
            <a:solidFill>
              <a:schemeClr val="accent4"/>
            </a:solidFill>
          </p:spPr>
          <p:style>
            <a:lnRef idx="2">
              <a:schemeClr val="lt1">
                <a:hueOff val="0"/>
                <a:satOff val="0"/>
                <a:lumOff val="0"/>
                <a:alphaOff val="0"/>
              </a:schemeClr>
            </a:lnRef>
            <a:fillRef idx="1">
              <a:schemeClr val="accent2">
                <a:hueOff val="-17890975"/>
                <a:satOff val="18106"/>
                <a:lumOff val="11570"/>
                <a:alphaOff val="0"/>
              </a:schemeClr>
            </a:fillRef>
            <a:effectRef idx="0">
              <a:schemeClr val="accent2">
                <a:hueOff val="-17890975"/>
                <a:satOff val="18106"/>
                <a:lumOff val="11570"/>
                <a:alphaOff val="0"/>
              </a:schemeClr>
            </a:effectRef>
            <a:fontRef idx="minor">
              <a:schemeClr val="lt1"/>
            </a:fontRef>
          </p:style>
          <p:txBody>
            <a:bodyPr spcFirstLastPara="0" vert="horz" wrap="square" lIns="113479" tIns="113479" rIns="113479" bIns="113479" numCol="1" spcCol="1270" anchor="ctr" anchorCtr="0">
              <a:noAutofit/>
            </a:bodyPr>
            <a:lstStyle/>
            <a:p>
              <a:pPr lvl="0" defTabSz="533400" rtl="0">
                <a:lnSpc>
                  <a:spcPct val="90000"/>
                </a:lnSpc>
                <a:spcBef>
                  <a:spcPct val="0"/>
                </a:spcBef>
                <a:spcAft>
                  <a:spcPct val="35000"/>
                </a:spcAft>
              </a:pPr>
              <a:r>
                <a:rPr lang="en-GB" sz="2400" b="0" kern="1200" dirty="0"/>
                <a:t>The School/Institute Promotion Group and documentation </a:t>
              </a:r>
            </a:p>
          </p:txBody>
        </p:sp>
      </p:grpSp>
      <p:sp>
        <p:nvSpPr>
          <p:cNvPr id="3" name="Text Placeholder 2"/>
          <p:cNvSpPr>
            <a:spLocks noGrp="1"/>
          </p:cNvSpPr>
          <p:nvPr>
            <p:ph type="body" sz="quarter" idx="11"/>
          </p:nvPr>
        </p:nvSpPr>
        <p:spPr>
          <a:xfrm>
            <a:off x="674558" y="253299"/>
            <a:ext cx="9539142" cy="877887"/>
          </a:xfrm>
        </p:spPr>
        <p:txBody>
          <a:bodyPr/>
          <a:lstStyle/>
          <a:p>
            <a:r>
              <a:rPr lang="en-GB" sz="4000" dirty="0"/>
              <a:t>Purpose and Agenda</a:t>
            </a:r>
          </a:p>
        </p:txBody>
      </p:sp>
    </p:spTree>
    <p:extLst>
      <p:ext uri="{BB962C8B-B14F-4D97-AF65-F5344CB8AC3E}">
        <p14:creationId xmlns:p14="http://schemas.microsoft.com/office/powerpoint/2010/main" val="1411541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92663" y="1856957"/>
            <a:ext cx="10411629" cy="3645123"/>
          </a:xfrm>
        </p:spPr>
        <p:txBody>
          <a:bodyPr/>
          <a:lstStyle/>
          <a:p>
            <a:pPr marL="342900" indent="-342900" algn="just">
              <a:lnSpc>
                <a:spcPct val="100000"/>
              </a:lnSpc>
              <a:buFont typeface="Wingdings" panose="05000000000000000000" pitchFamily="2" charset="2"/>
              <a:buChar char="ü"/>
            </a:pPr>
            <a:r>
              <a:rPr lang="en-GB" sz="2200" dirty="0">
                <a:solidFill>
                  <a:srgbClr val="002060"/>
                </a:solidFill>
              </a:rPr>
              <a:t>Consider applications in order of seniority, beginning with applications for Senior Lecturer, followed by Reader and then Professor</a:t>
            </a:r>
          </a:p>
          <a:p>
            <a:pPr marL="342900" indent="-342900" algn="just">
              <a:lnSpc>
                <a:spcPct val="100000"/>
              </a:lnSpc>
              <a:spcBef>
                <a:spcPts val="1200"/>
              </a:spcBef>
              <a:buFont typeface="Wingdings" panose="05000000000000000000" pitchFamily="2" charset="2"/>
              <a:buChar char="ü"/>
            </a:pPr>
            <a:r>
              <a:rPr lang="en-GB" sz="2200" dirty="0">
                <a:solidFill>
                  <a:srgbClr val="002060"/>
                </a:solidFill>
              </a:rPr>
              <a:t>Form an evaluation of the case with analytical and purely factual input, together with clear evidence to support statements under each section </a:t>
            </a:r>
          </a:p>
          <a:p>
            <a:pPr marL="342900" indent="-342900" algn="just">
              <a:lnSpc>
                <a:spcPct val="100000"/>
              </a:lnSpc>
              <a:spcBef>
                <a:spcPts val="1200"/>
              </a:spcBef>
              <a:buFont typeface="Wingdings" panose="05000000000000000000" pitchFamily="2" charset="2"/>
              <a:buChar char="ü"/>
            </a:pPr>
            <a:r>
              <a:rPr lang="en-GB" sz="2200" dirty="0">
                <a:solidFill>
                  <a:srgbClr val="002060"/>
                </a:solidFill>
              </a:rPr>
              <a:t>In rare circumstances, the Head/Director can seek further information from the applicant or other staff relevant to the application</a:t>
            </a:r>
          </a:p>
          <a:p>
            <a:pPr marL="742950" lvl="1" indent="-285750" algn="just">
              <a:lnSpc>
                <a:spcPct val="100000"/>
              </a:lnSpc>
              <a:spcBef>
                <a:spcPts val="1200"/>
              </a:spcBef>
              <a:buFont typeface="Wingdings" panose="05000000000000000000" pitchFamily="2" charset="2"/>
              <a:buChar char="Ø"/>
            </a:pPr>
            <a:r>
              <a:rPr lang="en-GB" sz="2000" dirty="0">
                <a:solidFill>
                  <a:srgbClr val="002060"/>
                </a:solidFill>
                <a:latin typeface="Arial" panose="020B0604020202020204" pitchFamily="34" charset="0"/>
                <a:cs typeface="Arial" panose="020B0604020202020204" pitchFamily="34" charset="0"/>
              </a:rPr>
              <a:t>Where this is required and additional information is provided, the Head/Director should seek comment/views from fellow Group members prior to completion of the final statement. </a:t>
            </a:r>
          </a:p>
          <a:p>
            <a:pPr algn="just"/>
            <a:endParaRPr lang="en-GB" sz="2400" dirty="0"/>
          </a:p>
        </p:txBody>
      </p:sp>
      <p:sp>
        <p:nvSpPr>
          <p:cNvPr id="3" name="Text Placeholder 2"/>
          <p:cNvSpPr>
            <a:spLocks noGrp="1"/>
          </p:cNvSpPr>
          <p:nvPr>
            <p:ph type="body" sz="quarter" idx="11"/>
          </p:nvPr>
        </p:nvSpPr>
        <p:spPr>
          <a:xfrm>
            <a:off x="792664" y="414941"/>
            <a:ext cx="10411629" cy="1205515"/>
          </a:xfrm>
        </p:spPr>
        <p:txBody>
          <a:bodyPr/>
          <a:lstStyle/>
          <a:p>
            <a:r>
              <a:rPr lang="en-GB" sz="3200" dirty="0"/>
              <a:t>Principles of the School/Institute Promotion Group Meeting</a:t>
            </a:r>
          </a:p>
        </p:txBody>
      </p:sp>
    </p:spTree>
    <p:extLst>
      <p:ext uri="{BB962C8B-B14F-4D97-AF65-F5344CB8AC3E}">
        <p14:creationId xmlns:p14="http://schemas.microsoft.com/office/powerpoint/2010/main" val="349943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92664" y="414942"/>
            <a:ext cx="10647969" cy="624150"/>
          </a:xfrm>
        </p:spPr>
        <p:txBody>
          <a:bodyPr/>
          <a:lstStyle/>
          <a:p>
            <a:r>
              <a:rPr lang="en-GB" sz="3200" dirty="0"/>
              <a:t>Assessment of Application (Head/Director Statement)</a:t>
            </a:r>
          </a:p>
        </p:txBody>
      </p:sp>
      <p:pic>
        <p:nvPicPr>
          <p:cNvPr id="7" name="Picture 6">
            <a:extLst>
              <a:ext uri="{FF2B5EF4-FFF2-40B4-BE49-F238E27FC236}">
                <a16:creationId xmlns:a16="http://schemas.microsoft.com/office/drawing/2014/main" id="{C6A3D37B-44D4-4888-B715-417F52B0524F}"/>
              </a:ext>
            </a:extLst>
          </p:cNvPr>
          <p:cNvPicPr>
            <a:picLocks noChangeAspect="1"/>
          </p:cNvPicPr>
          <p:nvPr/>
        </p:nvPicPr>
        <p:blipFill>
          <a:blip r:embed="rId3"/>
          <a:stretch>
            <a:fillRect/>
          </a:stretch>
        </p:blipFill>
        <p:spPr>
          <a:xfrm>
            <a:off x="6240078" y="940136"/>
            <a:ext cx="5785755" cy="5067263"/>
          </a:xfrm>
          <a:prstGeom prst="rect">
            <a:avLst/>
          </a:prstGeom>
        </p:spPr>
      </p:pic>
      <p:graphicFrame>
        <p:nvGraphicFramePr>
          <p:cNvPr id="9" name="Diagram 8">
            <a:extLst>
              <a:ext uri="{FF2B5EF4-FFF2-40B4-BE49-F238E27FC236}">
                <a16:creationId xmlns:a16="http://schemas.microsoft.com/office/drawing/2014/main" id="{8DFB6F7E-A1A9-4564-B556-E04969DE6087}"/>
              </a:ext>
            </a:extLst>
          </p:cNvPr>
          <p:cNvGraphicFramePr/>
          <p:nvPr/>
        </p:nvGraphicFramePr>
        <p:xfrm>
          <a:off x="680484" y="1212112"/>
          <a:ext cx="5486400" cy="4606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903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51E23-1D6F-E67D-76DA-77E390D11033}"/>
              </a:ext>
            </a:extLst>
          </p:cNvPr>
          <p:cNvPicPr>
            <a:picLocks noChangeAspect="1"/>
          </p:cNvPicPr>
          <p:nvPr/>
        </p:nvPicPr>
        <p:blipFill>
          <a:blip r:embed="rId3"/>
          <a:stretch>
            <a:fillRect/>
          </a:stretch>
        </p:blipFill>
        <p:spPr>
          <a:xfrm>
            <a:off x="3073833" y="73573"/>
            <a:ext cx="5897604" cy="6547944"/>
          </a:xfrm>
          <a:prstGeom prst="rect">
            <a:avLst/>
          </a:prstGeom>
        </p:spPr>
      </p:pic>
    </p:spTree>
    <p:extLst>
      <p:ext uri="{BB962C8B-B14F-4D97-AF65-F5344CB8AC3E}">
        <p14:creationId xmlns:p14="http://schemas.microsoft.com/office/powerpoint/2010/main" val="306812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BE6C0-0036-A2C5-3B6C-05198B9645E6}"/>
              </a:ext>
            </a:extLst>
          </p:cNvPr>
          <p:cNvSpPr>
            <a:spLocks noGrp="1"/>
          </p:cNvSpPr>
          <p:nvPr>
            <p:ph type="body" sz="quarter" idx="12"/>
          </p:nvPr>
        </p:nvSpPr>
        <p:spPr/>
        <p:txBody>
          <a:bodyPr/>
          <a:lstStyle/>
          <a:p>
            <a:r>
              <a:rPr lang="en-GB" i="1" dirty="0">
                <a:effectLst>
                  <a:outerShdw blurRad="38100" dist="38100" dir="2700000" algn="tl">
                    <a:srgbClr val="000000">
                      <a:alpha val="43137"/>
                    </a:srgbClr>
                  </a:outerShdw>
                </a:effectLst>
              </a:rPr>
              <a:t>Guidelines and application form are at: </a:t>
            </a:r>
            <a:r>
              <a:rPr lang="en-GB" sz="2800" u="sng" dirty="0">
                <a:hlinkClick r:id="rId3"/>
              </a:rPr>
              <a:t>http://hr.qmul.ac.uk/procedures/promotion/</a:t>
            </a:r>
            <a:r>
              <a:rPr lang="en-GB" sz="2800" dirty="0"/>
              <a:t> </a:t>
            </a:r>
          </a:p>
          <a:p>
            <a:endParaRPr lang="en-US" dirty="0"/>
          </a:p>
          <a:p>
            <a:r>
              <a:rPr lang="en-US" i="1" dirty="0">
                <a:effectLst>
                  <a:outerShdw blurRad="38100" dist="38100" dir="2700000" algn="tl">
                    <a:srgbClr val="000000">
                      <a:alpha val="43137"/>
                    </a:srgbClr>
                  </a:outerShdw>
                </a:effectLst>
              </a:rPr>
              <a:t>Contact:</a:t>
            </a:r>
          </a:p>
          <a:p>
            <a:r>
              <a:rPr lang="en-US" dirty="0">
                <a:hlinkClick r:id="rId4"/>
              </a:rPr>
              <a:t>rewardandbenefits@qmul.ac.uk</a:t>
            </a:r>
            <a:endParaRPr lang="en-US" dirty="0"/>
          </a:p>
          <a:p>
            <a:endParaRPr lang="en-US" dirty="0"/>
          </a:p>
          <a:p>
            <a:pPr algn="ctr"/>
            <a:r>
              <a:rPr lang="en-US" sz="3600" dirty="0">
                <a:effectLst>
                  <a:outerShdw blurRad="38100" dist="38100" dir="2700000" algn="tl">
                    <a:srgbClr val="000000">
                      <a:alpha val="43137"/>
                    </a:srgbClr>
                  </a:outerShdw>
                </a:effectLst>
              </a:rPr>
              <a:t>Any questions?</a:t>
            </a:r>
          </a:p>
        </p:txBody>
      </p:sp>
      <p:sp>
        <p:nvSpPr>
          <p:cNvPr id="3" name="Text Placeholder 2">
            <a:extLst>
              <a:ext uri="{FF2B5EF4-FFF2-40B4-BE49-F238E27FC236}">
                <a16:creationId xmlns:a16="http://schemas.microsoft.com/office/drawing/2014/main" id="{ADA81839-049E-C22C-D39F-331F2F29AC49}"/>
              </a:ext>
            </a:extLst>
          </p:cNvPr>
          <p:cNvSpPr>
            <a:spLocks noGrp="1"/>
          </p:cNvSpPr>
          <p:nvPr>
            <p:ph type="body" sz="quarter" idx="11"/>
          </p:nvPr>
        </p:nvSpPr>
        <p:spPr>
          <a:xfrm>
            <a:off x="1336675" y="519113"/>
            <a:ext cx="6349228" cy="877887"/>
          </a:xfrm>
        </p:spPr>
        <p:txBody>
          <a:bodyPr/>
          <a:lstStyle/>
          <a:p>
            <a:r>
              <a:rPr lang="en-US" dirty="0"/>
              <a:t>Further Information</a:t>
            </a:r>
          </a:p>
        </p:txBody>
      </p:sp>
    </p:spTree>
    <p:extLst>
      <p:ext uri="{BB962C8B-B14F-4D97-AF65-F5344CB8AC3E}">
        <p14:creationId xmlns:p14="http://schemas.microsoft.com/office/powerpoint/2010/main" val="280022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56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1"/>
            <a:ext cx="9469870" cy="4615872"/>
          </a:xfrm>
        </p:spPr>
        <p:txBody>
          <a:bodyPr/>
          <a:lstStyle/>
          <a:p>
            <a:pPr marL="457200" indent="-457200">
              <a:lnSpc>
                <a:spcPct val="100000"/>
              </a:lnSpc>
              <a:spcBef>
                <a:spcPts val="1200"/>
              </a:spcBef>
              <a:buFont typeface="Arial" panose="020B0604020202020204" pitchFamily="34" charset="0"/>
              <a:buChar char="•"/>
            </a:pPr>
            <a:r>
              <a:rPr lang="en-GB" sz="2400" dirty="0"/>
              <a:t>Enabling – a framework for career development</a:t>
            </a:r>
          </a:p>
          <a:p>
            <a:pPr marL="457200" indent="-457200">
              <a:lnSpc>
                <a:spcPct val="100000"/>
              </a:lnSpc>
              <a:spcBef>
                <a:spcPts val="1200"/>
              </a:spcBef>
              <a:buFont typeface="Arial" panose="020B0604020202020204" pitchFamily="34" charset="0"/>
              <a:buChar char="•"/>
            </a:pPr>
            <a:r>
              <a:rPr lang="en-GB" sz="2400" dirty="0"/>
              <a:t>Self-application – there is no requirement for prior approval or nomination</a:t>
            </a:r>
          </a:p>
          <a:p>
            <a:pPr marL="457200" indent="-457200">
              <a:lnSpc>
                <a:spcPct val="100000"/>
              </a:lnSpc>
              <a:spcBef>
                <a:spcPts val="1200"/>
              </a:spcBef>
              <a:buFont typeface="Arial" panose="020B0604020202020204" pitchFamily="34" charset="0"/>
              <a:buChar char="•"/>
            </a:pPr>
            <a:r>
              <a:rPr lang="en-GB" sz="2400" dirty="0"/>
              <a:t>Evidence and alignment – applicants provide evidence of their contribution at the level they are applying for, in line with the Academic Careers Framework and Queen Mary Values</a:t>
            </a:r>
          </a:p>
          <a:p>
            <a:pPr marL="457200" indent="-457200">
              <a:lnSpc>
                <a:spcPct val="100000"/>
              </a:lnSpc>
              <a:spcBef>
                <a:spcPts val="1200"/>
              </a:spcBef>
              <a:buFont typeface="Arial" panose="020B0604020202020204" pitchFamily="34" charset="0"/>
              <a:buChar char="•"/>
            </a:pPr>
            <a:r>
              <a:rPr lang="en-GB" sz="2400" dirty="0"/>
              <a:t>Decision-making – responsibility for decisions on whether an applicant meets the criteria is delegated to promotion panels</a:t>
            </a:r>
          </a:p>
          <a:p>
            <a:pPr marL="457200" indent="-457200">
              <a:lnSpc>
                <a:spcPct val="100000"/>
              </a:lnSpc>
              <a:spcBef>
                <a:spcPts val="1200"/>
              </a:spcBef>
              <a:buFont typeface="Arial" panose="020B0604020202020204" pitchFamily="34" charset="0"/>
              <a:buChar char="•"/>
            </a:pPr>
            <a:r>
              <a:rPr lang="en-GB" sz="2400" dirty="0"/>
              <a:t>Emphasis on quality and impact of contribution, not quantity</a:t>
            </a:r>
          </a:p>
          <a:p>
            <a:pPr marL="457200" indent="-457200">
              <a:lnSpc>
                <a:spcPct val="100000"/>
              </a:lnSpc>
              <a:spcBef>
                <a:spcPts val="1200"/>
              </a:spcBef>
              <a:buFont typeface="Arial" panose="020B0604020202020204" pitchFamily="34" charset="0"/>
              <a:buChar char="•"/>
            </a:pPr>
            <a:r>
              <a:rPr lang="en-GB" sz="2400" dirty="0"/>
              <a:t>Use of appropriate metrics to measure quality/impact </a:t>
            </a:r>
          </a:p>
        </p:txBody>
      </p:sp>
      <p:sp>
        <p:nvSpPr>
          <p:cNvPr id="3" name="Text Placeholder 2"/>
          <p:cNvSpPr>
            <a:spLocks noGrp="1"/>
          </p:cNvSpPr>
          <p:nvPr>
            <p:ph type="body" sz="quarter" idx="11"/>
          </p:nvPr>
        </p:nvSpPr>
        <p:spPr>
          <a:xfrm>
            <a:off x="1336674" y="519113"/>
            <a:ext cx="9178926" cy="877887"/>
          </a:xfrm>
        </p:spPr>
        <p:txBody>
          <a:bodyPr/>
          <a:lstStyle/>
          <a:p>
            <a:r>
              <a:rPr lang="en-GB" dirty="0"/>
              <a:t>The Promotions Process at QM</a:t>
            </a:r>
          </a:p>
        </p:txBody>
      </p:sp>
    </p:spTree>
    <p:extLst>
      <p:ext uri="{BB962C8B-B14F-4D97-AF65-F5344CB8AC3E}">
        <p14:creationId xmlns:p14="http://schemas.microsoft.com/office/powerpoint/2010/main" val="82379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4466F9-1121-D927-40A5-8F9B5F4E5879}"/>
              </a:ext>
            </a:extLst>
          </p:cNvPr>
          <p:cNvSpPr>
            <a:spLocks noGrp="1"/>
          </p:cNvSpPr>
          <p:nvPr>
            <p:ph type="body" sz="quarter" idx="12"/>
          </p:nvPr>
        </p:nvSpPr>
        <p:spPr>
          <a:xfrm>
            <a:off x="1336675" y="1670412"/>
            <a:ext cx="9367838" cy="3730927"/>
          </a:xfrm>
        </p:spPr>
        <p:txBody>
          <a:bodyPr/>
          <a:lstStyle/>
          <a:p>
            <a:pPr marL="457200" indent="-457200">
              <a:buFont typeface="Arial" panose="020B0604020202020204" pitchFamily="34" charset="0"/>
              <a:buChar char="•"/>
            </a:pPr>
            <a:r>
              <a:rPr lang="en-US" sz="2600" dirty="0"/>
              <a:t>Workload allocation</a:t>
            </a:r>
          </a:p>
          <a:p>
            <a:pPr marL="457200" indent="-457200">
              <a:buFont typeface="Arial" panose="020B0604020202020204" pitchFamily="34" charset="0"/>
              <a:buChar char="•"/>
            </a:pPr>
            <a:r>
              <a:rPr lang="en-US" sz="2600" dirty="0"/>
              <a:t>Appropriate metrics and “norms”</a:t>
            </a:r>
          </a:p>
          <a:p>
            <a:pPr marL="457200" indent="-457200">
              <a:buFont typeface="Arial" panose="020B0604020202020204" pitchFamily="34" charset="0"/>
              <a:buChar char="•"/>
            </a:pPr>
            <a:r>
              <a:rPr lang="en-US" sz="2600" dirty="0"/>
              <a:t>Appraisal</a:t>
            </a:r>
          </a:p>
          <a:p>
            <a:pPr marL="457200" indent="-457200">
              <a:buFont typeface="Arial" panose="020B0604020202020204" pitchFamily="34" charset="0"/>
              <a:buChar char="•"/>
            </a:pPr>
            <a:r>
              <a:rPr lang="en-US" sz="2600" dirty="0"/>
              <a:t>Manager’s feedback</a:t>
            </a:r>
          </a:p>
          <a:p>
            <a:pPr marL="457200" indent="-457200">
              <a:buFont typeface="Arial" panose="020B0604020202020204" pitchFamily="34" charset="0"/>
              <a:buChar char="•"/>
            </a:pPr>
            <a:r>
              <a:rPr lang="en-US" sz="2600" dirty="0"/>
              <a:t>Training and development needs</a:t>
            </a:r>
          </a:p>
          <a:p>
            <a:pPr marL="457200" indent="-457200">
              <a:buFont typeface="Arial" panose="020B0604020202020204" pitchFamily="34" charset="0"/>
              <a:buChar char="•"/>
            </a:pPr>
            <a:r>
              <a:rPr lang="en-US" sz="2600" dirty="0"/>
              <a:t>Self-assessment and reflection on achievements and trajectory</a:t>
            </a:r>
          </a:p>
          <a:p>
            <a:pPr marL="457200" indent="-457200">
              <a:buFont typeface="Arial" panose="020B0604020202020204" pitchFamily="34" charset="0"/>
              <a:buChar char="•"/>
            </a:pPr>
            <a:r>
              <a:rPr lang="en-US" sz="2600" dirty="0"/>
              <a:t>Guidance and forms available to all</a:t>
            </a:r>
          </a:p>
        </p:txBody>
      </p:sp>
      <p:sp>
        <p:nvSpPr>
          <p:cNvPr id="3" name="Text Placeholder 2">
            <a:extLst>
              <a:ext uri="{FF2B5EF4-FFF2-40B4-BE49-F238E27FC236}">
                <a16:creationId xmlns:a16="http://schemas.microsoft.com/office/drawing/2014/main" id="{52ED2443-09B4-85CD-6116-1DFE571B0F3F}"/>
              </a:ext>
            </a:extLst>
          </p:cNvPr>
          <p:cNvSpPr>
            <a:spLocks noGrp="1"/>
          </p:cNvSpPr>
          <p:nvPr>
            <p:ph type="body" sz="quarter" idx="11"/>
          </p:nvPr>
        </p:nvSpPr>
        <p:spPr>
          <a:xfrm>
            <a:off x="1336675" y="519113"/>
            <a:ext cx="6250374" cy="877887"/>
          </a:xfrm>
        </p:spPr>
        <p:txBody>
          <a:bodyPr/>
          <a:lstStyle/>
          <a:p>
            <a:r>
              <a:rPr lang="en-US" dirty="0"/>
              <a:t>Promotions in context</a:t>
            </a:r>
          </a:p>
        </p:txBody>
      </p:sp>
      <p:pic>
        <p:nvPicPr>
          <p:cNvPr id="4" name="Picture 2" descr="Image result for job promotion">
            <a:extLst>
              <a:ext uri="{FF2B5EF4-FFF2-40B4-BE49-F238E27FC236}">
                <a16:creationId xmlns:a16="http://schemas.microsoft.com/office/drawing/2014/main" id="{BD995991-F077-84F8-09E0-C2FA4DA799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68" b="23189"/>
          <a:stretch/>
        </p:blipFill>
        <p:spPr bwMode="auto">
          <a:xfrm>
            <a:off x="7513033" y="519113"/>
            <a:ext cx="3886441" cy="2205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8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842404" y="1210711"/>
            <a:ext cx="10229008" cy="4598418"/>
          </a:xfrm>
        </p:spPr>
        <p:txBody>
          <a:bodyPr/>
          <a:lstStyle/>
          <a:p>
            <a:pPr marL="800100" lvl="1" indent="-342900">
              <a:buFont typeface="Arial" panose="020B0604020202020204" pitchFamily="34" charset="0"/>
              <a:buChar char="•"/>
            </a:pPr>
            <a:r>
              <a:rPr lang="en-GB" sz="2600" dirty="0"/>
              <a:t>Consistent promotion panel composition across all Schools/Institutes</a:t>
            </a:r>
          </a:p>
          <a:p>
            <a:pPr marL="800100" lvl="1" indent="-342900">
              <a:buFont typeface="Arial" panose="020B0604020202020204" pitchFamily="34" charset="0"/>
              <a:buChar char="•"/>
            </a:pPr>
            <a:r>
              <a:rPr lang="en-GB" sz="2600" dirty="0"/>
              <a:t>Mandatory briefing sessions for all promotion panel members on the promotion guidelines and criteria; inclusion e-learning also required</a:t>
            </a:r>
          </a:p>
          <a:p>
            <a:pPr marL="800100" lvl="1" indent="-342900">
              <a:buFont typeface="Arial" panose="020B0604020202020204" pitchFamily="34" charset="0"/>
              <a:buChar char="•"/>
            </a:pPr>
            <a:r>
              <a:rPr lang="en-GB" sz="2600" dirty="0"/>
              <a:t>Briefing sessions offered to all academic staff who wish to apply</a:t>
            </a:r>
          </a:p>
          <a:p>
            <a:pPr marL="800100" lvl="1" indent="-342900">
              <a:buFont typeface="Arial" panose="020B0604020202020204" pitchFamily="34" charset="0"/>
              <a:buChar char="•"/>
            </a:pPr>
            <a:r>
              <a:rPr lang="en-GB" sz="2600" dirty="0"/>
              <a:t>Schools sent lists of all academic staff eligible for promotion</a:t>
            </a:r>
          </a:p>
          <a:p>
            <a:pPr marL="800100" lvl="1" indent="-342900">
              <a:buFont typeface="Arial" panose="020B0604020202020204" pitchFamily="34" charset="0"/>
              <a:buChar char="•"/>
            </a:pPr>
            <a:r>
              <a:rPr lang="en-GB" sz="2600" dirty="0"/>
              <a:t>Explicit guidance on how to handle issues such as conflicts of interest, and personal circumstances</a:t>
            </a:r>
          </a:p>
          <a:p>
            <a:pPr marL="800100" lvl="1" indent="-342900">
              <a:buFont typeface="Arial" panose="020B0604020202020204" pitchFamily="34" charset="0"/>
              <a:buChar char="•"/>
            </a:pPr>
            <a:r>
              <a:rPr lang="en-GB" sz="2600" dirty="0"/>
              <a:t>EDI statistics recorded, reported and reviewed by Faculty and University-level panels</a:t>
            </a:r>
          </a:p>
          <a:p>
            <a:pPr marL="800100" lvl="1" indent="-342900">
              <a:buFont typeface="Arial" panose="020B0604020202020204" pitchFamily="34" charset="0"/>
              <a:buChar char="•"/>
            </a:pPr>
            <a:r>
              <a:rPr lang="en-GB" sz="2600" dirty="0"/>
              <a:t>HR specialists attend Faculty and University Panels to assist, guide and support</a:t>
            </a:r>
          </a:p>
        </p:txBody>
      </p:sp>
      <p:sp>
        <p:nvSpPr>
          <p:cNvPr id="3" name="Text Placeholder 2"/>
          <p:cNvSpPr>
            <a:spLocks noGrp="1"/>
          </p:cNvSpPr>
          <p:nvPr>
            <p:ph type="body" sz="quarter" idx="11"/>
          </p:nvPr>
        </p:nvSpPr>
        <p:spPr>
          <a:xfrm>
            <a:off x="1282754" y="259621"/>
            <a:ext cx="9262053" cy="877887"/>
          </a:xfrm>
        </p:spPr>
        <p:txBody>
          <a:bodyPr/>
          <a:lstStyle/>
          <a:p>
            <a:r>
              <a:rPr lang="en-GB" dirty="0"/>
              <a:t>Ensuring consistency and fairness </a:t>
            </a:r>
          </a:p>
        </p:txBody>
      </p:sp>
    </p:spTree>
    <p:extLst>
      <p:ext uri="{BB962C8B-B14F-4D97-AF65-F5344CB8AC3E}">
        <p14:creationId xmlns:p14="http://schemas.microsoft.com/office/powerpoint/2010/main" val="27589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36675" y="1397000"/>
            <a:ext cx="9367838" cy="4449617"/>
          </a:xfrm>
        </p:spPr>
        <p:txBody>
          <a:bodyPr/>
          <a:lstStyle/>
          <a:p>
            <a:r>
              <a:rPr lang="en-GB" i="1" dirty="0">
                <a:effectLst>
                  <a:outerShdw blurRad="38100" dist="38100" dir="2700000" algn="tl">
                    <a:srgbClr val="000000">
                      <a:alpha val="43137"/>
                    </a:srgbClr>
                  </a:outerShdw>
                </a:effectLst>
              </a:rPr>
              <a:t>Lecturers, Senior Lecturers and Readers are eligible to apply for promotion if they meet the following criteria:</a:t>
            </a:r>
          </a:p>
          <a:p>
            <a:pPr marL="514350" lvl="0" indent="-514350">
              <a:buFont typeface="Wingdings" panose="05000000000000000000" pitchFamily="2" charset="2"/>
              <a:buChar char="ü"/>
            </a:pPr>
            <a:r>
              <a:rPr lang="en-GB" sz="2400" dirty="0"/>
              <a:t>One year’s continuous employment on 31 December 2023;</a:t>
            </a:r>
          </a:p>
          <a:p>
            <a:pPr marL="514350" lvl="0" indent="-514350">
              <a:buFont typeface="Wingdings" panose="05000000000000000000" pitchFamily="2" charset="2"/>
              <a:buChar char="ü"/>
            </a:pPr>
            <a:r>
              <a:rPr lang="en-GB" sz="2400" dirty="0"/>
              <a:t>Successfully completed the previous academic year’s annual appraisal/probationary review.</a:t>
            </a:r>
          </a:p>
          <a:p>
            <a:pPr lvl="0"/>
            <a:endParaRPr lang="en-GB" sz="2400" dirty="0"/>
          </a:p>
          <a:p>
            <a:r>
              <a:rPr lang="en-GB" i="1" dirty="0">
                <a:effectLst>
                  <a:outerShdw blurRad="38100" dist="38100" dir="2700000" algn="tl">
                    <a:srgbClr val="000000">
                      <a:alpha val="43137"/>
                    </a:srgbClr>
                  </a:outerShdw>
                </a:effectLst>
              </a:rPr>
              <a:t>Guidelines and application form are at: </a:t>
            </a:r>
            <a:r>
              <a:rPr lang="en-GB" sz="2400" u="sng" dirty="0">
                <a:hlinkClick r:id="rId3"/>
              </a:rPr>
              <a:t>http://hr.qmul.ac.uk/procedures/promotion/</a:t>
            </a:r>
            <a:r>
              <a:rPr lang="en-GB" sz="2400" dirty="0"/>
              <a:t> </a:t>
            </a:r>
          </a:p>
          <a:p>
            <a:endParaRPr lang="en-GB" sz="2400" dirty="0"/>
          </a:p>
          <a:p>
            <a:r>
              <a:rPr lang="en-GB" i="1" dirty="0">
                <a:effectLst>
                  <a:outerShdw blurRad="38100" dist="38100" dir="2700000" algn="tl">
                    <a:srgbClr val="000000">
                      <a:alpha val="43137"/>
                    </a:srgbClr>
                  </a:outerShdw>
                </a:effectLst>
              </a:rPr>
              <a:t>Deadline for applications - Tuesday 31 January 2024</a:t>
            </a:r>
          </a:p>
        </p:txBody>
      </p:sp>
      <p:sp>
        <p:nvSpPr>
          <p:cNvPr id="3" name="Text Placeholder 2"/>
          <p:cNvSpPr>
            <a:spLocks noGrp="1"/>
          </p:cNvSpPr>
          <p:nvPr>
            <p:ph type="body" sz="quarter" idx="11"/>
          </p:nvPr>
        </p:nvSpPr>
        <p:spPr/>
        <p:txBody>
          <a:bodyPr/>
          <a:lstStyle/>
          <a:p>
            <a:r>
              <a:rPr lang="en-GB" dirty="0"/>
              <a:t>Eligibility</a:t>
            </a:r>
          </a:p>
        </p:txBody>
      </p:sp>
    </p:spTree>
    <p:extLst>
      <p:ext uri="{BB962C8B-B14F-4D97-AF65-F5344CB8AC3E}">
        <p14:creationId xmlns:p14="http://schemas.microsoft.com/office/powerpoint/2010/main" val="54261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50067" y="1286540"/>
            <a:ext cx="10069974" cy="4795283"/>
          </a:xfrm>
        </p:spPr>
        <p:txBody>
          <a:bodyPr/>
          <a:lstStyle/>
          <a:p>
            <a:pPr marL="342900" indent="-342900">
              <a:buFont typeface="Wingdings" panose="05000000000000000000" pitchFamily="2" charset="2"/>
              <a:buChar char="ü"/>
            </a:pPr>
            <a:r>
              <a:rPr lang="en-GB" sz="2000" dirty="0"/>
              <a:t>The </a:t>
            </a:r>
            <a:r>
              <a:rPr lang="en-GB" sz="2000" b="1" dirty="0">
                <a:ea typeface="Calibri" panose="020F0502020204030204" pitchFamily="34" charset="0"/>
              </a:rPr>
              <a:t>Academic Careers Framework, </a:t>
            </a:r>
            <a:r>
              <a:rPr lang="en-GB" sz="2000" b="1" dirty="0"/>
              <a:t>Forms</a:t>
            </a:r>
            <a:r>
              <a:rPr lang="en-GB" sz="2000" dirty="0"/>
              <a:t> and </a:t>
            </a:r>
            <a:r>
              <a:rPr lang="en-GB" sz="2000" b="1" dirty="0"/>
              <a:t>Guidance</a:t>
            </a:r>
            <a:r>
              <a:rPr lang="en-GB" sz="2000" dirty="0"/>
              <a:t> </a:t>
            </a:r>
            <a:r>
              <a:rPr lang="en-GB" sz="2000" b="1" dirty="0"/>
              <a:t>for Applicants </a:t>
            </a:r>
            <a:r>
              <a:rPr lang="en-GB" sz="2000" dirty="0"/>
              <a:t>are largely unchanged for this round </a:t>
            </a:r>
            <a:r>
              <a:rPr lang="en-GB" sz="2000" dirty="0">
                <a:ea typeface="Calibri" panose="020F0502020204030204" pitchFamily="34" charset="0"/>
              </a:rPr>
              <a:t>– relevant points/changes summarised below…</a:t>
            </a:r>
          </a:p>
          <a:p>
            <a:pPr marL="342900" indent="-342900">
              <a:buFont typeface="Wingdings" panose="05000000000000000000" pitchFamily="2" charset="2"/>
              <a:buChar char="ü"/>
            </a:pPr>
            <a:r>
              <a:rPr lang="en-GB" sz="2000" b="1" dirty="0">
                <a:ea typeface="Calibri" panose="020F0502020204030204" pitchFamily="34" charset="0"/>
              </a:rPr>
              <a:t>Education</a:t>
            </a:r>
            <a:r>
              <a:rPr lang="en-GB" sz="2000" dirty="0">
                <a:ea typeface="Calibri" panose="020F0502020204030204" pitchFamily="34" charset="0"/>
              </a:rPr>
              <a:t>: this is a </a:t>
            </a:r>
            <a:r>
              <a:rPr lang="en-GB" sz="2000" b="1" dirty="0">
                <a:ea typeface="Calibri" panose="020F0502020204030204" pitchFamily="34" charset="0"/>
              </a:rPr>
              <a:t>compulsory</a:t>
            </a:r>
            <a:r>
              <a:rPr lang="en-GB" sz="2000" dirty="0">
                <a:ea typeface="Calibri" panose="020F0502020204030204" pitchFamily="34" charset="0"/>
              </a:rPr>
              <a:t> area of contribution for all applicants – note the importance of educational </a:t>
            </a:r>
            <a:r>
              <a:rPr lang="en-GB" sz="2000" b="1" dirty="0">
                <a:ea typeface="Calibri" panose="020F0502020204030204" pitchFamily="34" charset="0"/>
              </a:rPr>
              <a:t>impact</a:t>
            </a:r>
            <a:r>
              <a:rPr lang="en-GB" sz="2000" dirty="0">
                <a:ea typeface="Calibri" panose="020F0502020204030204" pitchFamily="34" charset="0"/>
              </a:rPr>
              <a:t> and link to </a:t>
            </a:r>
            <a:r>
              <a:rPr lang="en-GB" sz="2000" b="1" dirty="0">
                <a:ea typeface="Calibri" panose="020F0502020204030204" pitchFamily="34" charset="0"/>
              </a:rPr>
              <a:t>student experience </a:t>
            </a:r>
            <a:r>
              <a:rPr lang="en-GB" sz="2000" dirty="0">
                <a:ea typeface="Calibri" panose="020F0502020204030204" pitchFamily="34" charset="0"/>
              </a:rPr>
              <a:t>and </a:t>
            </a:r>
            <a:r>
              <a:rPr lang="en-GB" sz="2000" b="1" dirty="0">
                <a:ea typeface="Calibri" panose="020F0502020204030204" pitchFamily="34" charset="0"/>
              </a:rPr>
              <a:t>KPIs</a:t>
            </a:r>
          </a:p>
          <a:p>
            <a:pPr marL="342900" indent="-342900">
              <a:buFont typeface="Wingdings" panose="05000000000000000000" pitchFamily="2" charset="2"/>
              <a:buChar char="ü"/>
            </a:pPr>
            <a:r>
              <a:rPr lang="en-GB" sz="2000" b="1" dirty="0">
                <a:ea typeface="Calibri" panose="020F0502020204030204" pitchFamily="34" charset="0"/>
              </a:rPr>
              <a:t>Citizenship &amp; Inclusion</a:t>
            </a:r>
            <a:r>
              <a:rPr lang="en-GB" sz="2000" dirty="0">
                <a:ea typeface="Calibri" panose="020F0502020204030204" pitchFamily="34" charset="0"/>
              </a:rPr>
              <a:t>: this is a </a:t>
            </a:r>
            <a:r>
              <a:rPr lang="en-GB" sz="2000" b="1" dirty="0">
                <a:ea typeface="Calibri" panose="020F0502020204030204" pitchFamily="34" charset="0"/>
              </a:rPr>
              <a:t>compulsory</a:t>
            </a:r>
            <a:r>
              <a:rPr lang="en-GB" sz="2000" dirty="0">
                <a:ea typeface="Calibri" panose="020F0502020204030204" pitchFamily="34" charset="0"/>
              </a:rPr>
              <a:t> area of contribution – note the importance of demonstrating the </a:t>
            </a:r>
            <a:r>
              <a:rPr lang="en-GB" sz="2000" b="1" dirty="0">
                <a:ea typeface="Calibri" panose="020F0502020204030204" pitchFamily="34" charset="0"/>
              </a:rPr>
              <a:t>Values</a:t>
            </a:r>
            <a:r>
              <a:rPr lang="en-GB" sz="2000" dirty="0">
                <a:ea typeface="Calibri" panose="020F0502020204030204" pitchFamily="34" charset="0"/>
              </a:rPr>
              <a:t> and </a:t>
            </a:r>
            <a:r>
              <a:rPr lang="en-GB" sz="2000" b="1" dirty="0">
                <a:ea typeface="Calibri" panose="020F0502020204030204" pitchFamily="34" charset="0"/>
              </a:rPr>
              <a:t>role-modelling</a:t>
            </a:r>
            <a:r>
              <a:rPr lang="en-GB" sz="2000" dirty="0">
                <a:ea typeface="Calibri" panose="020F0502020204030204" pitchFamily="34" charset="0"/>
              </a:rPr>
              <a:t> leadership behaviour</a:t>
            </a:r>
          </a:p>
          <a:p>
            <a:pPr marL="342900" indent="-342900">
              <a:buFont typeface="Wingdings" panose="05000000000000000000" pitchFamily="2" charset="2"/>
              <a:buChar char="ü"/>
            </a:pPr>
            <a:r>
              <a:rPr lang="en-GB" sz="2000" b="1" dirty="0">
                <a:ea typeface="Calibri" panose="020F0502020204030204" pitchFamily="34" charset="0"/>
              </a:rPr>
              <a:t>Research</a:t>
            </a:r>
            <a:r>
              <a:rPr lang="en-GB" sz="2000" dirty="0">
                <a:ea typeface="Calibri" panose="020F0502020204030204" pitchFamily="34" charset="0"/>
              </a:rPr>
              <a:t>: the emphasis is on the </a:t>
            </a:r>
            <a:r>
              <a:rPr lang="en-GB" sz="2000" b="1" dirty="0">
                <a:ea typeface="Calibri" panose="020F0502020204030204" pitchFamily="34" charset="0"/>
              </a:rPr>
              <a:t>quality</a:t>
            </a:r>
            <a:r>
              <a:rPr lang="en-GB" sz="2000" dirty="0">
                <a:ea typeface="Calibri" panose="020F0502020204030204" pitchFamily="34" charset="0"/>
              </a:rPr>
              <a:t> and </a:t>
            </a:r>
            <a:r>
              <a:rPr lang="en-GB" sz="2000" b="1" dirty="0">
                <a:ea typeface="Calibri" panose="020F0502020204030204" pitchFamily="34" charset="0"/>
              </a:rPr>
              <a:t>impact</a:t>
            </a:r>
            <a:r>
              <a:rPr lang="en-GB" sz="2000" dirty="0">
                <a:ea typeface="Calibri" panose="020F0502020204030204" pitchFamily="34" charset="0"/>
              </a:rPr>
              <a:t> of the research output on society, the economy, industry, government or public policy</a:t>
            </a:r>
          </a:p>
          <a:p>
            <a:pPr marL="342900" indent="-342900">
              <a:buFont typeface="Wingdings" panose="05000000000000000000" pitchFamily="2" charset="2"/>
              <a:buChar char="ü"/>
            </a:pPr>
            <a:r>
              <a:rPr lang="en-GB" sz="2000" b="1" dirty="0">
                <a:ea typeface="Calibri" panose="020F0502020204030204" pitchFamily="34" charset="0"/>
              </a:rPr>
              <a:t>Scholarship</a:t>
            </a:r>
            <a:r>
              <a:rPr lang="en-GB" sz="2000" dirty="0">
                <a:ea typeface="Calibri" panose="020F0502020204030204" pitchFamily="34" charset="0"/>
              </a:rPr>
              <a:t>: the criteria have recently been reviewed and updated by Queen Mary Academy to make the requirements clearer and more consistent</a:t>
            </a:r>
          </a:p>
          <a:p>
            <a:pPr marL="342900" indent="-342900">
              <a:buFont typeface="Wingdings" panose="05000000000000000000" pitchFamily="2" charset="2"/>
              <a:buChar char="ü"/>
            </a:pPr>
            <a:r>
              <a:rPr lang="en-GB" sz="2000" b="1" dirty="0">
                <a:ea typeface="Calibri" panose="020F0502020204030204" pitchFamily="34" charset="0"/>
              </a:rPr>
              <a:t>Professional Practice</a:t>
            </a:r>
            <a:r>
              <a:rPr lang="en-GB" sz="2000" dirty="0">
                <a:ea typeface="Calibri" panose="020F0502020204030204" pitchFamily="34" charset="0"/>
              </a:rPr>
              <a:t>: there is an emphasis on external </a:t>
            </a:r>
            <a:r>
              <a:rPr lang="en-GB" sz="2000" b="1" dirty="0">
                <a:ea typeface="Calibri" panose="020F0502020204030204" pitchFamily="34" charset="0"/>
              </a:rPr>
              <a:t>influence</a:t>
            </a:r>
            <a:r>
              <a:rPr lang="en-GB" sz="2000" dirty="0">
                <a:ea typeface="Calibri" panose="020F0502020204030204" pitchFamily="34" charset="0"/>
              </a:rPr>
              <a:t>, </a:t>
            </a:r>
            <a:r>
              <a:rPr lang="en-GB" sz="2000" b="1" dirty="0">
                <a:ea typeface="Calibri" panose="020F0502020204030204" pitchFamily="34" charset="0"/>
              </a:rPr>
              <a:t>impact</a:t>
            </a:r>
            <a:r>
              <a:rPr lang="en-GB" sz="2000" dirty="0">
                <a:ea typeface="Calibri" panose="020F0502020204030204" pitchFamily="34" charset="0"/>
              </a:rPr>
              <a:t> and the enhancement of Queen Mary’s </a:t>
            </a:r>
            <a:r>
              <a:rPr lang="en-GB" sz="2000" b="1" dirty="0">
                <a:ea typeface="Calibri" panose="020F0502020204030204" pitchFamily="34" charset="0"/>
              </a:rPr>
              <a:t>reputation</a:t>
            </a:r>
            <a:r>
              <a:rPr lang="en-GB" sz="2000" dirty="0">
                <a:ea typeface="Calibri" panose="020F0502020204030204" pitchFamily="34" charset="0"/>
              </a:rPr>
              <a:t> in the relevant professional field</a:t>
            </a:r>
          </a:p>
          <a:p>
            <a:pPr marL="342900" indent="-342900">
              <a:buFont typeface="Wingdings" panose="05000000000000000000" pitchFamily="2" charset="2"/>
              <a:buChar char="ü"/>
            </a:pPr>
            <a:r>
              <a:rPr lang="en-GB" sz="2000" b="1" dirty="0">
                <a:ea typeface="Calibri" panose="020F0502020204030204" pitchFamily="34" charset="0"/>
              </a:rPr>
              <a:t>Enterprise &amp; External Engagement</a:t>
            </a:r>
            <a:r>
              <a:rPr lang="en-GB" sz="2000" dirty="0">
                <a:ea typeface="Calibri" panose="020F0502020204030204" pitchFamily="34" charset="0"/>
              </a:rPr>
              <a:t>: there is an emphasis on </a:t>
            </a:r>
            <a:r>
              <a:rPr lang="en-GB" sz="2000" b="1" dirty="0">
                <a:ea typeface="Calibri" panose="020F0502020204030204" pitchFamily="34" charset="0"/>
              </a:rPr>
              <a:t>collaboration</a:t>
            </a:r>
            <a:r>
              <a:rPr lang="en-GB" sz="2000" dirty="0">
                <a:ea typeface="Calibri" panose="020F0502020204030204" pitchFamily="34" charset="0"/>
              </a:rPr>
              <a:t>, </a:t>
            </a:r>
            <a:r>
              <a:rPr lang="en-GB" sz="2000" b="1" dirty="0">
                <a:ea typeface="Calibri" panose="020F0502020204030204" pitchFamily="34" charset="0"/>
              </a:rPr>
              <a:t>initiatives</a:t>
            </a:r>
            <a:r>
              <a:rPr lang="en-GB" sz="2000" dirty="0">
                <a:ea typeface="Calibri" panose="020F0502020204030204" pitchFamily="34" charset="0"/>
              </a:rPr>
              <a:t> and </a:t>
            </a:r>
            <a:r>
              <a:rPr lang="en-GB" sz="2000" b="1" dirty="0">
                <a:ea typeface="Calibri" panose="020F0502020204030204" pitchFamily="34" charset="0"/>
              </a:rPr>
              <a:t>impact</a:t>
            </a:r>
            <a:r>
              <a:rPr lang="en-GB" sz="2000" dirty="0">
                <a:ea typeface="Calibri" panose="020F0502020204030204" pitchFamily="34" charset="0"/>
              </a:rPr>
              <a:t> e.g. knowledge exchange</a:t>
            </a:r>
            <a:endParaRPr lang="en-GB" sz="2000" dirty="0"/>
          </a:p>
        </p:txBody>
      </p:sp>
      <p:sp>
        <p:nvSpPr>
          <p:cNvPr id="3" name="Text Placeholder 2"/>
          <p:cNvSpPr>
            <a:spLocks noGrp="1"/>
          </p:cNvSpPr>
          <p:nvPr>
            <p:ph type="body" sz="quarter" idx="11"/>
          </p:nvPr>
        </p:nvSpPr>
        <p:spPr>
          <a:xfrm>
            <a:off x="1336675" y="519113"/>
            <a:ext cx="9469870" cy="877887"/>
          </a:xfrm>
        </p:spPr>
        <p:txBody>
          <a:bodyPr/>
          <a:lstStyle/>
          <a:p>
            <a:r>
              <a:rPr lang="en-GB" dirty="0"/>
              <a:t>Promotion documentation for 2024</a:t>
            </a:r>
          </a:p>
        </p:txBody>
      </p:sp>
    </p:spTree>
    <p:extLst>
      <p:ext uri="{BB962C8B-B14F-4D97-AF65-F5344CB8AC3E}">
        <p14:creationId xmlns:p14="http://schemas.microsoft.com/office/powerpoint/2010/main" val="356676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69231" y="385762"/>
            <a:ext cx="5737784" cy="4337089"/>
            <a:chOff x="3754990" y="187380"/>
            <a:chExt cx="8214261" cy="6638909"/>
          </a:xfrm>
        </p:grpSpPr>
        <p:pic>
          <p:nvPicPr>
            <p:cNvPr id="8" name="Picture 7"/>
            <p:cNvPicPr preferRelativeResize="0">
              <a:picLocks/>
            </p:cNvPicPr>
            <p:nvPr/>
          </p:nvPicPr>
          <p:blipFill rotWithShape="1">
            <a:blip r:embed="rId3">
              <a:extLst>
                <a:ext uri="{28A0092B-C50C-407E-A947-70E740481C1C}">
                  <a14:useLocalDpi xmlns:a14="http://schemas.microsoft.com/office/drawing/2010/main" val="0"/>
                </a:ext>
              </a:extLst>
            </a:blip>
            <a:srcRect l="7353" t="12459" r="7933" b="7760"/>
            <a:stretch/>
          </p:blipFill>
          <p:spPr>
            <a:xfrm>
              <a:off x="3754990" y="187380"/>
              <a:ext cx="3240000" cy="3960000"/>
            </a:xfrm>
            <a:prstGeom prst="rect">
              <a:avLst/>
            </a:prstGeom>
            <a:ln>
              <a:solidFill>
                <a:schemeClr val="tx1"/>
              </a:solidFill>
            </a:ln>
          </p:spPr>
        </p:pic>
        <p:pic>
          <p:nvPicPr>
            <p:cNvPr id="4" name="Picture 3"/>
            <p:cNvPicPr preferRelativeResize="0">
              <a:picLocks/>
            </p:cNvPicPr>
            <p:nvPr/>
          </p:nvPicPr>
          <p:blipFill rotWithShape="1">
            <a:blip r:embed="rId4">
              <a:extLst>
                <a:ext uri="{28A0092B-C50C-407E-A947-70E740481C1C}">
                  <a14:useLocalDpi xmlns:a14="http://schemas.microsoft.com/office/drawing/2010/main" val="0"/>
                </a:ext>
              </a:extLst>
            </a:blip>
            <a:srcRect l="8861" t="17268" r="8838" b="9726"/>
            <a:stretch/>
          </p:blipFill>
          <p:spPr>
            <a:xfrm>
              <a:off x="8065672" y="187380"/>
              <a:ext cx="3240000" cy="3960000"/>
            </a:xfrm>
            <a:prstGeom prst="rect">
              <a:avLst/>
            </a:prstGeom>
            <a:ln>
              <a:solidFill>
                <a:schemeClr val="tx1"/>
              </a:solidFill>
            </a:ln>
          </p:spPr>
        </p:pic>
        <p:pic>
          <p:nvPicPr>
            <p:cNvPr id="9" name="Picture 8"/>
            <p:cNvPicPr preferRelativeResize="0">
              <a:picLocks/>
            </p:cNvPicPr>
            <p:nvPr/>
          </p:nvPicPr>
          <p:blipFill rotWithShape="1">
            <a:blip r:embed="rId5">
              <a:extLst>
                <a:ext uri="{28A0092B-C50C-407E-A947-70E740481C1C}">
                  <a14:useLocalDpi xmlns:a14="http://schemas.microsoft.com/office/drawing/2010/main" val="0"/>
                </a:ext>
              </a:extLst>
            </a:blip>
            <a:srcRect l="7202" t="13552" r="9320" b="6448"/>
            <a:stretch/>
          </p:blipFill>
          <p:spPr>
            <a:xfrm>
              <a:off x="8383123" y="1550938"/>
              <a:ext cx="3240000" cy="3960000"/>
            </a:xfrm>
            <a:prstGeom prst="rect">
              <a:avLst/>
            </a:prstGeom>
            <a:ln>
              <a:solidFill>
                <a:schemeClr val="tx1"/>
              </a:solidFill>
            </a:ln>
          </p:spPr>
        </p:pic>
        <p:pic>
          <p:nvPicPr>
            <p:cNvPr id="7" name="Picture 6"/>
            <p:cNvPicPr preferRelativeResize="0">
              <a:picLocks/>
            </p:cNvPicPr>
            <p:nvPr/>
          </p:nvPicPr>
          <p:blipFill rotWithShape="1">
            <a:blip r:embed="rId6">
              <a:extLst>
                <a:ext uri="{28A0092B-C50C-407E-A947-70E740481C1C}">
                  <a14:useLocalDpi xmlns:a14="http://schemas.microsoft.com/office/drawing/2010/main" val="0"/>
                </a:ext>
              </a:extLst>
            </a:blip>
            <a:srcRect l="7051" t="13115" r="8535" b="7760"/>
            <a:stretch/>
          </p:blipFill>
          <p:spPr>
            <a:xfrm>
              <a:off x="8729251" y="2832423"/>
              <a:ext cx="3240000" cy="3960000"/>
            </a:xfrm>
            <a:prstGeom prst="rect">
              <a:avLst/>
            </a:prstGeom>
            <a:ln>
              <a:solidFill>
                <a:schemeClr val="tx1"/>
              </a:solidFill>
            </a:ln>
          </p:spPr>
        </p:pic>
        <p:pic>
          <p:nvPicPr>
            <p:cNvPr id="5" name="Picture 4"/>
            <p:cNvPicPr preferRelativeResize="0">
              <a:picLocks/>
            </p:cNvPicPr>
            <p:nvPr/>
          </p:nvPicPr>
          <p:blipFill rotWithShape="1">
            <a:blip r:embed="rId7">
              <a:extLst>
                <a:ext uri="{28A0092B-C50C-407E-A947-70E740481C1C}">
                  <a14:useLocalDpi xmlns:a14="http://schemas.microsoft.com/office/drawing/2010/main" val="0"/>
                </a:ext>
              </a:extLst>
            </a:blip>
            <a:srcRect l="7654" t="16395" r="8536" b="10600"/>
            <a:stretch/>
          </p:blipFill>
          <p:spPr>
            <a:xfrm>
              <a:off x="4107213" y="1466274"/>
              <a:ext cx="3240000" cy="3960000"/>
            </a:xfrm>
            <a:prstGeom prst="rect">
              <a:avLst/>
            </a:prstGeom>
            <a:ln>
              <a:solidFill>
                <a:schemeClr val="tx1"/>
              </a:solidFill>
            </a:ln>
          </p:spPr>
        </p:pic>
        <p:pic>
          <p:nvPicPr>
            <p:cNvPr id="6" name="Picture 5"/>
            <p:cNvPicPr preferRelativeResize="0">
              <a:picLocks/>
            </p:cNvPicPr>
            <p:nvPr/>
          </p:nvPicPr>
          <p:blipFill rotWithShape="1">
            <a:blip r:embed="rId8">
              <a:extLst>
                <a:ext uri="{28A0092B-C50C-407E-A947-70E740481C1C}">
                  <a14:useLocalDpi xmlns:a14="http://schemas.microsoft.com/office/drawing/2010/main" val="0"/>
                </a:ext>
              </a:extLst>
            </a:blip>
            <a:srcRect l="8559" t="13332" r="9742" b="6667"/>
            <a:stretch/>
          </p:blipFill>
          <p:spPr>
            <a:xfrm>
              <a:off x="4491443" y="2866289"/>
              <a:ext cx="3240000" cy="3960000"/>
            </a:xfrm>
            <a:prstGeom prst="rect">
              <a:avLst/>
            </a:prstGeom>
            <a:ln>
              <a:solidFill>
                <a:schemeClr val="tx1"/>
              </a:solidFill>
            </a:ln>
          </p:spPr>
        </p:pic>
      </p:grpSp>
      <p:pic>
        <p:nvPicPr>
          <p:cNvPr id="3" name="Picture 2"/>
          <p:cNvPicPr>
            <a:picLocks noChangeAspect="1"/>
          </p:cNvPicPr>
          <p:nvPr/>
        </p:nvPicPr>
        <p:blipFill>
          <a:blip r:embed="rId9"/>
          <a:stretch>
            <a:fillRect/>
          </a:stretch>
        </p:blipFill>
        <p:spPr>
          <a:xfrm>
            <a:off x="653521" y="385762"/>
            <a:ext cx="2307468" cy="3254905"/>
          </a:xfrm>
          <a:prstGeom prst="rect">
            <a:avLst/>
          </a:prstGeom>
        </p:spPr>
      </p:pic>
      <p:sp>
        <p:nvSpPr>
          <p:cNvPr id="10" name="TextBox 9"/>
          <p:cNvSpPr txBox="1"/>
          <p:nvPr/>
        </p:nvSpPr>
        <p:spPr>
          <a:xfrm>
            <a:off x="653520" y="3827045"/>
            <a:ext cx="5588358" cy="2209836"/>
          </a:xfrm>
          <a:prstGeom prst="rect">
            <a:avLst/>
          </a:prstGeom>
          <a:noFill/>
        </p:spPr>
        <p:txBody>
          <a:bodyPr wrap="square" rtlCol="0">
            <a:spAutoFit/>
          </a:bodyPr>
          <a:lstStyle/>
          <a:p>
            <a:r>
              <a:rPr lang="en-GB" sz="2200" b="0" dirty="0">
                <a:solidFill>
                  <a:schemeClr val="tx1"/>
                </a:solidFill>
                <a:latin typeface="Arial" charset="0"/>
                <a:ea typeface="Arial" charset="0"/>
                <a:cs typeface="Arial" charset="0"/>
              </a:rPr>
              <a:t>Academic Careers Framework is used in:</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Discussing career trajectories/plans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Identifying development opportunities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Preparing for appraisals/annual reviews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Preparing academic promotion applications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Assessments of promotion applications</a:t>
            </a:r>
          </a:p>
          <a:p>
            <a:pPr marL="342900" indent="-342900">
              <a:lnSpc>
                <a:spcPct val="100000"/>
              </a:lnSpc>
              <a:buFont typeface="Arial" panose="020B0604020202020204" pitchFamily="34" charset="0"/>
              <a:buChar char="•"/>
            </a:pPr>
            <a:r>
              <a:rPr lang="en-GB" sz="2000" b="0" i="1" dirty="0">
                <a:solidFill>
                  <a:schemeClr val="tx1"/>
                </a:solidFill>
                <a:latin typeface="Arial" charset="0"/>
                <a:ea typeface="Arial" charset="0"/>
                <a:cs typeface="Arial" charset="0"/>
              </a:rPr>
              <a:t>Professorial Review – individual submissions</a:t>
            </a:r>
          </a:p>
        </p:txBody>
      </p:sp>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l="10629" t="33206" r="72056" b="57302"/>
          <a:stretch/>
        </p:blipFill>
        <p:spPr>
          <a:xfrm>
            <a:off x="3115619" y="948267"/>
            <a:ext cx="2472266" cy="1869332"/>
          </a:xfrm>
          <a:prstGeom prst="rect">
            <a:avLst/>
          </a:prstGeom>
        </p:spPr>
      </p:pic>
      <p:sp>
        <p:nvSpPr>
          <p:cNvPr id="12" name="Text Placeholder 2">
            <a:extLst>
              <a:ext uri="{FF2B5EF4-FFF2-40B4-BE49-F238E27FC236}">
                <a16:creationId xmlns:a16="http://schemas.microsoft.com/office/drawing/2014/main" id="{8D458049-804F-4654-9347-080467F372FE}"/>
              </a:ext>
            </a:extLst>
          </p:cNvPr>
          <p:cNvSpPr txBox="1">
            <a:spLocks/>
          </p:cNvSpPr>
          <p:nvPr/>
        </p:nvSpPr>
        <p:spPr>
          <a:xfrm>
            <a:off x="6483654" y="4803979"/>
            <a:ext cx="5223361" cy="12842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Lucida Calligraphy" panose="03010101010101010101" pitchFamily="66" charset="0"/>
              </a:rPr>
              <a:t>Demonstrating excellence in development, delivery and leadership</a:t>
            </a:r>
          </a:p>
        </p:txBody>
      </p:sp>
    </p:spTree>
    <p:extLst>
      <p:ext uri="{BB962C8B-B14F-4D97-AF65-F5344CB8AC3E}">
        <p14:creationId xmlns:p14="http://schemas.microsoft.com/office/powerpoint/2010/main" val="243370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srcRect t="6605" b="6605"/>
          <a:stretch>
            <a:fillRect/>
          </a:stretch>
        </p:blipFill>
        <p:spPr>
          <a:xfrm>
            <a:off x="5845996" y="1206683"/>
            <a:ext cx="5758629" cy="4433828"/>
          </a:xfrm>
          <a:prstGeom prst="rect">
            <a:avLst/>
          </a:prstGeom>
        </p:spPr>
      </p:pic>
      <p:sp>
        <p:nvSpPr>
          <p:cNvPr id="3" name="Text Placeholder 2">
            <a:extLst>
              <a:ext uri="{FF2B5EF4-FFF2-40B4-BE49-F238E27FC236}">
                <a16:creationId xmlns:a16="http://schemas.microsoft.com/office/drawing/2014/main" id="{7255C807-878C-2A40-879A-5DBCB17602DA}"/>
              </a:ext>
            </a:extLst>
          </p:cNvPr>
          <p:cNvSpPr>
            <a:spLocks noGrp="1"/>
          </p:cNvSpPr>
          <p:nvPr>
            <p:ph type="body" sz="quarter" idx="11"/>
          </p:nvPr>
        </p:nvSpPr>
        <p:spPr>
          <a:xfrm>
            <a:off x="1237483" y="441291"/>
            <a:ext cx="4608513" cy="1653323"/>
          </a:xfrm>
        </p:spPr>
        <p:txBody>
          <a:bodyPr/>
          <a:lstStyle/>
          <a:p>
            <a:r>
              <a:rPr lang="en-US" sz="2400" dirty="0">
                <a:solidFill>
                  <a:schemeClr val="tx1">
                    <a:lumMod val="60000"/>
                    <a:lumOff val="40000"/>
                  </a:schemeClr>
                </a:solidFill>
                <a:latin typeface="Lucida Calligraphy" panose="03010101010101010101" pitchFamily="66" charset="0"/>
              </a:rPr>
              <a:t>Evidence of impact and excellence in development, delivery and leadership in a minimum of 3 areas:</a:t>
            </a:r>
          </a:p>
        </p:txBody>
      </p:sp>
      <p:sp>
        <p:nvSpPr>
          <p:cNvPr id="9" name="Text Placeholder 4">
            <a:extLst>
              <a:ext uri="{FF2B5EF4-FFF2-40B4-BE49-F238E27FC236}">
                <a16:creationId xmlns:a16="http://schemas.microsoft.com/office/drawing/2014/main" id="{B1984F4F-6A13-0B3C-BE39-BBEC8DC8C29D}"/>
              </a:ext>
            </a:extLst>
          </p:cNvPr>
          <p:cNvSpPr txBox="1">
            <a:spLocks/>
          </p:cNvSpPr>
          <p:nvPr/>
        </p:nvSpPr>
        <p:spPr>
          <a:xfrm>
            <a:off x="1362075" y="2069481"/>
            <a:ext cx="3946525" cy="3096492"/>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rgbClr val="17336F"/>
              </a:buClr>
              <a:buSzTx/>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17336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tx1"/>
                </a:solidFill>
              </a:rPr>
              <a:t>Education*</a:t>
            </a:r>
          </a:p>
          <a:p>
            <a:r>
              <a:rPr lang="en-GB" sz="2400" b="1" dirty="0">
                <a:solidFill>
                  <a:schemeClr val="tx1"/>
                </a:solidFill>
              </a:rPr>
              <a:t>Citizenship &amp; Inclusion*</a:t>
            </a:r>
          </a:p>
          <a:p>
            <a:r>
              <a:rPr lang="en-GB" sz="2400" b="1" dirty="0">
                <a:solidFill>
                  <a:schemeClr val="tx1"/>
                </a:solidFill>
              </a:rPr>
              <a:t>Research**</a:t>
            </a:r>
          </a:p>
          <a:p>
            <a:r>
              <a:rPr lang="en-GB" sz="2400" b="1" dirty="0">
                <a:solidFill>
                  <a:schemeClr val="tx1"/>
                </a:solidFill>
              </a:rPr>
              <a:t>Scholarship**</a:t>
            </a:r>
          </a:p>
          <a:p>
            <a:r>
              <a:rPr lang="en-GB" sz="2400" b="1" dirty="0">
                <a:solidFill>
                  <a:schemeClr val="tx1"/>
                </a:solidFill>
              </a:rPr>
              <a:t>Professional Practice**</a:t>
            </a:r>
          </a:p>
          <a:p>
            <a:r>
              <a:rPr lang="en-GB" sz="2400" b="1" dirty="0">
                <a:solidFill>
                  <a:schemeClr val="tx1"/>
                </a:solidFill>
              </a:rPr>
              <a:t>Enterprise &amp; External Engagement</a:t>
            </a:r>
          </a:p>
          <a:p>
            <a:endParaRPr lang="en-US" sz="2400" b="1" dirty="0">
              <a:solidFill>
                <a:schemeClr val="tx1"/>
              </a:solidFill>
            </a:endParaRPr>
          </a:p>
        </p:txBody>
      </p:sp>
      <p:sp>
        <p:nvSpPr>
          <p:cNvPr id="10" name="TextBox 9">
            <a:extLst>
              <a:ext uri="{FF2B5EF4-FFF2-40B4-BE49-F238E27FC236}">
                <a16:creationId xmlns:a16="http://schemas.microsoft.com/office/drawing/2014/main" id="{08486026-462A-71A9-0B51-73AFB8778BEE}"/>
              </a:ext>
            </a:extLst>
          </p:cNvPr>
          <p:cNvSpPr txBox="1"/>
          <p:nvPr/>
        </p:nvSpPr>
        <p:spPr>
          <a:xfrm>
            <a:off x="817630" y="5345045"/>
            <a:ext cx="5028366" cy="590931"/>
          </a:xfrm>
          <a:prstGeom prst="rect">
            <a:avLst/>
          </a:prstGeom>
          <a:noFill/>
        </p:spPr>
        <p:txBody>
          <a:bodyPr wrap="square" rtlCol="0">
            <a:spAutoFit/>
          </a:bodyPr>
          <a:lstStyle/>
          <a:p>
            <a:r>
              <a:rPr lang="en-GB" i="1" dirty="0">
                <a:solidFill>
                  <a:srgbClr val="002060"/>
                </a:solidFill>
              </a:rPr>
              <a:t>*   Compulsory areas of contribution</a:t>
            </a:r>
          </a:p>
          <a:p>
            <a:r>
              <a:rPr lang="en-GB" i="1" dirty="0">
                <a:solidFill>
                  <a:srgbClr val="002060"/>
                </a:solidFill>
              </a:rPr>
              <a:t>** Must be included according to career path</a:t>
            </a:r>
          </a:p>
        </p:txBody>
      </p:sp>
    </p:spTree>
    <p:extLst>
      <p:ext uri="{BB962C8B-B14F-4D97-AF65-F5344CB8AC3E}">
        <p14:creationId xmlns:p14="http://schemas.microsoft.com/office/powerpoint/2010/main" val="2699851778"/>
      </p:ext>
    </p:extLst>
  </p:cSld>
  <p:clrMapOvr>
    <a:masterClrMapping/>
  </p:clrMapOvr>
</p:sld>
</file>

<file path=ppt/theme/theme1.xml><?xml version="1.0" encoding="utf-8"?>
<a:theme xmlns:a="http://schemas.openxmlformats.org/drawingml/2006/main" name="Office Theme">
  <a:themeElements>
    <a:clrScheme name="QMUL colour palette">
      <a:dk1>
        <a:srgbClr val="253967"/>
      </a:dk1>
      <a:lt1>
        <a:srgbClr val="FFFFFF"/>
      </a:lt1>
      <a:dk2>
        <a:srgbClr val="32706A"/>
      </a:dk2>
      <a:lt2>
        <a:srgbClr val="C5A539"/>
      </a:lt2>
      <a:accent1>
        <a:srgbClr val="C2632C"/>
      </a:accent1>
      <a:accent2>
        <a:srgbClr val="6F2A6E"/>
      </a:accent2>
      <a:accent3>
        <a:srgbClr val="AD2D27"/>
      </a:accent3>
      <a:accent4>
        <a:srgbClr val="3B768E"/>
      </a:accent4>
      <a:accent5>
        <a:srgbClr val="F08E34"/>
      </a:accent5>
      <a:accent6>
        <a:srgbClr val="459CDD"/>
      </a:accent6>
      <a:hlink>
        <a:srgbClr val="5BB5C3"/>
      </a:hlink>
      <a:folHlink>
        <a:srgbClr val="FDEC4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80000"/>
          </a:lnSpc>
          <a:spcBef>
            <a:spcPts val="0"/>
          </a:spcBef>
          <a:spcAft>
            <a:spcPts val="0"/>
          </a:spcAft>
          <a:buClrTx/>
          <a:buSzTx/>
          <a:buFontTx/>
          <a:buNone/>
          <a:tabLst/>
          <a:defRPr kumimoji="0" sz="2000" b="1" i="0" u="none" strike="noStrike" cap="none" spc="0" normalizeH="0" baseline="0">
            <a:ln>
              <a:noFill/>
            </a:ln>
            <a:solidFill>
              <a:srgbClr val="1CAADE"/>
            </a:solidFill>
            <a:effectLst/>
            <a:uFillTx/>
            <a:latin typeface="Trade Gothic LT Std"/>
            <a:ea typeface="Trade Gothic LT Std"/>
            <a:cs typeface="Trade Gothic LT Std"/>
            <a:sym typeface="Trade Gothic LT St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DF4609D067F14CA457822B5CAC8459" ma:contentTypeVersion="12" ma:contentTypeDescription="Create a new document." ma:contentTypeScope="" ma:versionID="2294c5627e57bb8f4f4add848bfacbfb">
  <xsd:schema xmlns:xsd="http://www.w3.org/2001/XMLSchema" xmlns:xs="http://www.w3.org/2001/XMLSchema" xmlns:p="http://schemas.microsoft.com/office/2006/metadata/properties" xmlns:ns2="4dd5aa3a-744d-45b4-9884-34f5ed541ac2" xmlns:ns3="6b480e0f-74ba-4ca4-a01c-57ee14211714" targetNamespace="http://schemas.microsoft.com/office/2006/metadata/properties" ma:root="true" ma:fieldsID="9e48ad88bd53eb17598fa477e66ec057" ns2:_="" ns3:_="">
    <xsd:import namespace="4dd5aa3a-744d-45b4-9884-34f5ed541ac2"/>
    <xsd:import namespace="6b480e0f-74ba-4ca4-a01c-57ee142117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d5aa3a-744d-45b4-9884-34f5ed541a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480e0f-74ba-4ca4-a01c-57ee1421171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16BA0A-7BC2-4A85-B22E-8154E049051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B026C8-E885-48B5-AC51-B83F5675B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d5aa3a-744d-45b4-9884-34f5ed541ac2"/>
    <ds:schemaRef ds:uri="6b480e0f-74ba-4ca4-a01c-57ee14211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BA3867-1234-4951-B329-0395C1CF2D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4547</TotalTime>
  <Words>2155</Words>
  <Application>Microsoft Office PowerPoint</Application>
  <PresentationFormat>Widescreen</PresentationFormat>
  <Paragraphs>171</Paragraphs>
  <Slides>24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Lucida Calligraphy</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Kristian Hibberd</dc:creator>
  <cp:lastModifiedBy>Stephen John Duncan</cp:lastModifiedBy>
  <cp:revision>380</cp:revision>
  <dcterms:modified xsi:type="dcterms:W3CDTF">2024-03-18T15:10:11Z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0x0101005BDF4609D067F14CA457822B5CAC8459</vt:lpwstr>
  </property>
</Properties>
</file>